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3.xml" ContentType="application/vnd.openxmlformats-officedocument.drawingml.chartshapes+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4.xml" ContentType="application/vnd.openxmlformats-officedocument.drawingml.chartshapes+xml"/>
  <Override PartName="/ppt/notesSlides/notesSlide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5.xml" ContentType="application/vnd.openxmlformats-officedocument.drawingml.chartshapes+xml"/>
  <Override PartName="/ppt/notesSlides/notesSlide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0.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1.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2.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6.xml" ContentType="application/vnd.openxmlformats-officedocument.drawingml.chartshapes+xml"/>
  <Override PartName="/ppt/notesSlides/notesSlide13.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7.xml" ContentType="application/vnd.openxmlformats-officedocument.drawingml.chartshapes+xml"/>
  <Override PartName="/ppt/notesSlides/notesSlide14.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8.xml" ContentType="application/vnd.openxmlformats-officedocument.drawingml.chartshapes+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1"/>
  </p:notesMasterIdLst>
  <p:handoutMasterIdLst>
    <p:handoutMasterId r:id="rId22"/>
  </p:handoutMasterIdLst>
  <p:sldIdLst>
    <p:sldId id="399" r:id="rId5"/>
    <p:sldId id="388" r:id="rId6"/>
    <p:sldId id="409" r:id="rId7"/>
    <p:sldId id="429" r:id="rId8"/>
    <p:sldId id="433" r:id="rId9"/>
    <p:sldId id="436" r:id="rId10"/>
    <p:sldId id="432" r:id="rId11"/>
    <p:sldId id="431" r:id="rId12"/>
    <p:sldId id="428" r:id="rId13"/>
    <p:sldId id="440" r:id="rId14"/>
    <p:sldId id="430" r:id="rId15"/>
    <p:sldId id="437" r:id="rId16"/>
    <p:sldId id="439" r:id="rId17"/>
    <p:sldId id="438" r:id="rId18"/>
    <p:sldId id="418" r:id="rId19"/>
    <p:sldId id="434"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4AD"/>
    <a:srgbClr val="F0E338"/>
    <a:srgbClr val="9D87B7"/>
    <a:srgbClr val="FFA829"/>
    <a:srgbClr val="FBF7C9"/>
    <a:srgbClr val="F5EC79"/>
    <a:srgbClr val="E1EACE"/>
    <a:srgbClr val="ACC777"/>
    <a:srgbClr val="FE5500"/>
    <a:srgbClr val="CDE8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333" autoAdjust="0"/>
    <p:restoredTop sz="84375" autoAdjust="0"/>
  </p:normalViewPr>
  <p:slideViewPr>
    <p:cSldViewPr>
      <p:cViewPr varScale="1">
        <p:scale>
          <a:sx n="74" d="100"/>
          <a:sy n="74" d="100"/>
        </p:scale>
        <p:origin x="1157"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JHarris\Truancy,%20REC,%20FRC,%20CIT\Chronic%20Absenteeism\Chronic%20Absenteeism%20Description\Descript%20Using%20NSPF%20Rules%202016-17\Chronic%20Absenteeism%202017%20Graphs%207-30-17.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JHarris\Truancy,%20REC,%20FRC,%20CIT\Chronic%20Absenteeism\Chronic%20Absenteeism%20Study\HS%20Chronic%20Tables%20and%20Graphs%202-2-18%20v2.xlsx" TargetMode="Externa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6.xml"/></Relationships>
</file>

<file path=ppt/charts/_rels/chart11.xml.rels><?xml version="1.0" encoding="UTF-8" standalone="yes"?>
<Relationships xmlns="http://schemas.openxmlformats.org/package/2006/relationships"><Relationship Id="rId3" Type="http://schemas.openxmlformats.org/officeDocument/2006/relationships/oleObject" Target="file:///C:\JHarris\Truancy,%20REC,%20FRC,%20CIT\Chronic%20Absenteeism\Chronic%20Absenteeism%20Description\Descript%20Using%20NSPF%20Rules%202016-17\Chronic%20Absenteeism%202017%20Graphs%207-30-17.xlsx" TargetMode="Externa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7.xml"/></Relationships>
</file>

<file path=ppt/charts/_rels/chart12.xml.rels><?xml version="1.0" encoding="UTF-8" standalone="yes"?>
<Relationships xmlns="http://schemas.openxmlformats.org/package/2006/relationships"><Relationship Id="rId3" Type="http://schemas.openxmlformats.org/officeDocument/2006/relationships/oleObject" Target="file:///C:\JHarris\Truancy,%20REC,%20FRC,%20CIT\Chronic%20Absenteeism\Chronic%20Absenteeism%20Study\HS%20Chronic%20Tables%20and%20Graphs%202-2-18%20v2.xlsx" TargetMode="Externa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8.xml"/></Relationships>
</file>

<file path=ppt/charts/_rels/chart2.xml.rels><?xml version="1.0" encoding="UTF-8" standalone="yes"?>
<Relationships xmlns="http://schemas.openxmlformats.org/package/2006/relationships"><Relationship Id="rId3" Type="http://schemas.openxmlformats.org/officeDocument/2006/relationships/oleObject" Target="file:///C:\JHarris\Truancy,%20REC,%20FRC,%20CIT\Chronic%20Absenteeism\Chronic%20Absenteeism%20Study\HS%20Chronic%20Tables%20and%20Graphs%202-2-18%20v2.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oleObject" Target="file:///C:\JHarris\Truancy,%20REC,%20FRC,%20CIT\Chronic%20Absenteeism\Chronic%20Absenteeism%20Description\Descript%20Using%20NSPF%20Rules%202016-17\Chronic%20Absenteeism%202017%20Graphs%207-30-17.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oleObject" Target="file:///C:\JHarris\Truancy,%20REC,%20FRC,%20CIT\Chronic%20Absenteeism\Chronic%20Absenteeism%20Description\Descript%20Using%20NSPF%20Rules%202016-17\Chronic%20Absenteeism%202017%20Graphs%207-30-17.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3.xml"/></Relationships>
</file>

<file path=ppt/charts/_rels/chart5.xml.rels><?xml version="1.0" encoding="UTF-8" standalone="yes"?>
<Relationships xmlns="http://schemas.openxmlformats.org/package/2006/relationships"><Relationship Id="rId3" Type="http://schemas.openxmlformats.org/officeDocument/2006/relationships/oleObject" Target="file:///C:\JHarris\Truancy,%20REC,%20FRC,%20CIT\Chronic%20Absenteeism\Chronic%20Absenteeism%20Study\HS%20Chronic%20Tables%20and%20Graphs%202-2-18%20v2.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4.xml"/></Relationships>
</file>

<file path=ppt/charts/_rels/chart6.xml.rels><?xml version="1.0" encoding="UTF-8" standalone="yes"?>
<Relationships xmlns="http://schemas.openxmlformats.org/package/2006/relationships"><Relationship Id="rId3" Type="http://schemas.openxmlformats.org/officeDocument/2006/relationships/oleObject" Target="file:///C:\JHarris\Truancy,%20REC,%20FRC,%20CIT\Chronic%20Absenteeism\Chronic%20Absenteeism%20Study\HS%20Chronic%20Tables%20and%20Graphs%202-2-18%20v2.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5.xml"/></Relationships>
</file>

<file path=ppt/charts/_rels/chart7.xml.rels><?xml version="1.0" encoding="UTF-8" standalone="yes"?>
<Relationships xmlns="http://schemas.openxmlformats.org/package/2006/relationships"><Relationship Id="rId3" Type="http://schemas.openxmlformats.org/officeDocument/2006/relationships/oleObject" Target="file:///C:\JHarris\Truancy,%20REC,%20FRC,%20CIT\Chronic%20Absenteeism\Chronic%20Absenteeism%20Study\HS%20Chronic%20Tables%20and%20Graphs%202-2-18%20v2.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JHarris\Truancy,%20REC,%20FRC,%20CIT\Chronic%20Absenteeism\Chronic%20Absenteeism%20Study\HS%20Chronic%20Tables%20and%20Graphs%202-2-18%20v2.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JHarris\Truancy,%20REC,%20FRC,%20CIT\Chronic%20Absenteeism\Chronic%20Absenteeism%20Study\HS%20Chronic%20Tables%20and%20Graphs%202-2-18%20v2.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400" dirty="0">
                <a:solidFill>
                  <a:schemeClr val="tx1">
                    <a:lumMod val="95000"/>
                    <a:lumOff val="5000"/>
                  </a:schemeClr>
                </a:solidFill>
              </a:rPr>
              <a:t>2016-17 Attendance</a:t>
            </a:r>
            <a:r>
              <a:rPr lang="en-US" sz="2400" baseline="0" dirty="0">
                <a:solidFill>
                  <a:schemeClr val="tx1">
                    <a:lumMod val="95000"/>
                    <a:lumOff val="5000"/>
                  </a:schemeClr>
                </a:solidFill>
              </a:rPr>
              <a:t> </a:t>
            </a:r>
            <a:r>
              <a:rPr lang="en-US" sz="2400" baseline="0" dirty="0" smtClean="0">
                <a:solidFill>
                  <a:schemeClr val="tx1">
                    <a:lumMod val="95000"/>
                    <a:lumOff val="5000"/>
                  </a:schemeClr>
                </a:solidFill>
              </a:rPr>
              <a:t>Among </a:t>
            </a:r>
            <a:r>
              <a:rPr lang="en-US" sz="2400" dirty="0">
                <a:solidFill>
                  <a:schemeClr val="tx1">
                    <a:lumMod val="95000"/>
                    <a:lumOff val="5000"/>
                  </a:schemeClr>
                </a:solidFill>
              </a:rPr>
              <a:t>WCSD Students</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599074600211056"/>
          <c:y val="0.15249130846929645"/>
          <c:w val="0.45483778445220119"/>
          <c:h val="0.60437360305857024"/>
        </c:manualLayout>
      </c:layout>
      <c:pieChart>
        <c:varyColors val="1"/>
        <c:ser>
          <c:idx val="0"/>
          <c:order val="0"/>
          <c:spPr>
            <a:solidFill>
              <a:schemeClr val="accent6">
                <a:lumMod val="75000"/>
              </a:schemeClr>
            </a:solidFill>
          </c:spPr>
          <c:dPt>
            <c:idx val="0"/>
            <c:bubble3D val="0"/>
            <c:spPr>
              <a:solidFill>
                <a:schemeClr val="accent5">
                  <a:lumMod val="75000"/>
                </a:schemeClr>
              </a:solidFill>
              <a:ln w="19050">
                <a:solidFill>
                  <a:schemeClr val="lt1"/>
                </a:solidFill>
              </a:ln>
              <a:effectLst/>
            </c:spPr>
            <c:extLst>
              <c:ext xmlns:c16="http://schemas.microsoft.com/office/drawing/2014/chart" uri="{C3380CC4-5D6E-409C-BE32-E72D297353CC}">
                <c16:uniqueId val="{00000001-A9D6-4C46-AB18-40FE584B65DB}"/>
              </c:ext>
            </c:extLst>
          </c:dPt>
          <c:dPt>
            <c:idx val="1"/>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03-A9D6-4C46-AB18-40FE584B65DB}"/>
              </c:ext>
            </c:extLst>
          </c:dPt>
          <c:dPt>
            <c:idx val="2"/>
            <c:bubble3D val="0"/>
            <c:spPr>
              <a:solidFill>
                <a:schemeClr val="bg1">
                  <a:lumMod val="65000"/>
                </a:schemeClr>
              </a:solidFill>
              <a:ln w="19050">
                <a:solidFill>
                  <a:schemeClr val="lt1"/>
                </a:solidFill>
              </a:ln>
              <a:effectLst/>
            </c:spPr>
            <c:extLst>
              <c:ext xmlns:c16="http://schemas.microsoft.com/office/drawing/2014/chart" uri="{C3380CC4-5D6E-409C-BE32-E72D297353CC}">
                <c16:uniqueId val="{00000005-A9D6-4C46-AB18-40FE584B65DB}"/>
              </c:ext>
            </c:extLst>
          </c:dPt>
          <c:dLbls>
            <c:dLbl>
              <c:idx val="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1-A9D6-4C46-AB18-40FE584B65DB}"/>
                </c:ext>
              </c:extLst>
            </c:dLbl>
            <c:dLbl>
              <c:idx val="1"/>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3-A9D6-4C46-AB18-40FE584B65DB}"/>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'Overall PPT'!$A$3:$A$5</c:f>
              <c:strCache>
                <c:ptCount val="3"/>
                <c:pt idx="0">
                  <c:v>Satisfactory (less than 10% days absent) (n=55062)</c:v>
                </c:pt>
                <c:pt idx="1">
                  <c:v>Chronic (10-19% days absent) (n=7801)</c:v>
                </c:pt>
                <c:pt idx="2">
                  <c:v>Severe Chronic (20% or more days absent) (n=1911)</c:v>
                </c:pt>
              </c:strCache>
            </c:strRef>
          </c:cat>
          <c:val>
            <c:numRef>
              <c:f>'Overall PPT'!$C$3:$C$5</c:f>
              <c:numCache>
                <c:formatCode>0%</c:formatCode>
                <c:ptCount val="3"/>
                <c:pt idx="0">
                  <c:v>0.85</c:v>
                </c:pt>
                <c:pt idx="1">
                  <c:v>0.12</c:v>
                </c:pt>
                <c:pt idx="2">
                  <c:v>0.03</c:v>
                </c:pt>
              </c:numCache>
            </c:numRef>
          </c:val>
          <c:extLst>
            <c:ext xmlns:c16="http://schemas.microsoft.com/office/drawing/2014/chart" uri="{C3380CC4-5D6E-409C-BE32-E72D297353CC}">
              <c16:uniqueId val="{00000006-A9D6-4C46-AB18-40FE584B65DB}"/>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7.1406905322401695E-2"/>
          <c:y val="0.78820637619213607"/>
          <c:w val="0.86781478642603316"/>
          <c:h val="0.18667946404189839"/>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95000"/>
                  <a:lumOff val="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100" b="0" i="0" baseline="0" dirty="0">
                <a:solidFill>
                  <a:schemeClr val="tx1"/>
                </a:solidFill>
                <a:effectLst/>
              </a:rPr>
              <a:t>Percent of </a:t>
            </a:r>
            <a:r>
              <a:rPr lang="en-US" sz="2100" b="0" i="0" baseline="0" dirty="0" smtClean="0">
                <a:solidFill>
                  <a:schemeClr val="tx1"/>
                </a:solidFill>
                <a:effectLst/>
              </a:rPr>
              <a:t>Class of 2017 Who Did </a:t>
            </a:r>
            <a:r>
              <a:rPr lang="en-US" sz="2100" b="0" i="0" u="sng" baseline="0" dirty="0">
                <a:solidFill>
                  <a:schemeClr val="tx1"/>
                </a:solidFill>
                <a:effectLst/>
              </a:rPr>
              <a:t>Not</a:t>
            </a:r>
            <a:r>
              <a:rPr lang="en-US" sz="2100" b="0" i="0" baseline="0" dirty="0">
                <a:solidFill>
                  <a:schemeClr val="tx1"/>
                </a:solidFill>
                <a:effectLst/>
              </a:rPr>
              <a:t> Graduate by Number of Years Chronically Absent in High </a:t>
            </a:r>
            <a:r>
              <a:rPr lang="en-US" sz="2100" b="0" i="0" baseline="0" dirty="0" smtClean="0">
                <a:solidFill>
                  <a:schemeClr val="tx1"/>
                </a:solidFill>
                <a:effectLst/>
              </a:rPr>
              <a:t>School and Homeless Status.</a:t>
            </a:r>
            <a:endParaRPr lang="en-US" sz="2100" dirty="0">
              <a:solidFill>
                <a:schemeClr val="tx1"/>
              </a:solidFill>
              <a:effectLst/>
            </a:endParaRPr>
          </a:p>
        </c:rich>
      </c:tx>
      <c:layout>
        <c:manualLayout>
          <c:xMode val="edge"/>
          <c:yMode val="edge"/>
          <c:x val="0.1107471264367816"/>
          <c:y val="1.3888888888888888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3"/>
          <c:order val="3"/>
          <c:tx>
            <c:strRef>
              <c:f>'Mult Years Chronic and Grad'!$G$25</c:f>
              <c:strCache>
                <c:ptCount val="1"/>
                <c:pt idx="0">
                  <c:v>Housed - Did Not Graduate (n=334)</c:v>
                </c:pt>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'Mult Years Chronic and Grad'!$A$26:$A$30</c:f>
              <c:strCache>
                <c:ptCount val="5"/>
                <c:pt idx="0">
                  <c:v>Not Chronically Absent</c:v>
                </c:pt>
                <c:pt idx="1">
                  <c:v>1 year</c:v>
                </c:pt>
                <c:pt idx="2">
                  <c:v>2 years</c:v>
                </c:pt>
                <c:pt idx="3">
                  <c:v>3 years</c:v>
                </c:pt>
                <c:pt idx="4">
                  <c:v>4 years</c:v>
                </c:pt>
              </c:strCache>
            </c:strRef>
          </c:cat>
          <c:val>
            <c:numRef>
              <c:f>'Mult Years Chronic and Grad'!$G$26:$G$30</c:f>
              <c:numCache>
                <c:formatCode>0%</c:formatCode>
                <c:ptCount val="5"/>
                <c:pt idx="0">
                  <c:v>0.02</c:v>
                </c:pt>
                <c:pt idx="1">
                  <c:v>0.114</c:v>
                </c:pt>
                <c:pt idx="2">
                  <c:v>0.23200000000000001</c:v>
                </c:pt>
                <c:pt idx="3">
                  <c:v>0.34200000000000003</c:v>
                </c:pt>
                <c:pt idx="4">
                  <c:v>0.42299999999999999</c:v>
                </c:pt>
              </c:numCache>
            </c:numRef>
          </c:val>
          <c:extLst>
            <c:ext xmlns:c16="http://schemas.microsoft.com/office/drawing/2014/chart" uri="{C3380CC4-5D6E-409C-BE32-E72D297353CC}">
              <c16:uniqueId val="{00000002-6F04-4782-9544-4BE782DAC0E1}"/>
            </c:ext>
          </c:extLst>
        </c:ser>
        <c:ser>
          <c:idx val="4"/>
          <c:order val="4"/>
          <c:tx>
            <c:strRef>
              <c:f>'Mult Years Chronic and Grad'!$H$25</c:f>
              <c:strCache>
                <c:ptCount val="1"/>
                <c:pt idx="0">
                  <c:v>Homeless - Did Not Graduate (n=79)</c:v>
                </c:pt>
              </c:strCache>
            </c:strRef>
          </c:tx>
          <c:spPr>
            <a:solidFill>
              <a:schemeClr val="accent2">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'Mult Years Chronic and Grad'!$A$26:$A$30</c:f>
              <c:strCache>
                <c:ptCount val="5"/>
                <c:pt idx="0">
                  <c:v>Not Chronically Absent</c:v>
                </c:pt>
                <c:pt idx="1">
                  <c:v>1 year</c:v>
                </c:pt>
                <c:pt idx="2">
                  <c:v>2 years</c:v>
                </c:pt>
                <c:pt idx="3">
                  <c:v>3 years</c:v>
                </c:pt>
                <c:pt idx="4">
                  <c:v>4 years</c:v>
                </c:pt>
              </c:strCache>
            </c:strRef>
          </c:cat>
          <c:val>
            <c:numRef>
              <c:f>'Mult Years Chronic and Grad'!$H$26:$H$30</c:f>
              <c:numCache>
                <c:formatCode>0%</c:formatCode>
                <c:ptCount val="5"/>
                <c:pt idx="0">
                  <c:v>9.4E-2</c:v>
                </c:pt>
                <c:pt idx="1">
                  <c:v>0.30599999999999999</c:v>
                </c:pt>
                <c:pt idx="2">
                  <c:v>0.36099999999999999</c:v>
                </c:pt>
                <c:pt idx="3">
                  <c:v>0.60499999999999998</c:v>
                </c:pt>
                <c:pt idx="4">
                  <c:v>0.51100000000000001</c:v>
                </c:pt>
              </c:numCache>
            </c:numRef>
          </c:val>
          <c:extLst>
            <c:ext xmlns:c16="http://schemas.microsoft.com/office/drawing/2014/chart" uri="{C3380CC4-5D6E-409C-BE32-E72D297353CC}">
              <c16:uniqueId val="{00000003-6F04-4782-9544-4BE782DAC0E1}"/>
            </c:ext>
          </c:extLst>
        </c:ser>
        <c:dLbls>
          <c:dLblPos val="outEnd"/>
          <c:showLegendKey val="0"/>
          <c:showVal val="1"/>
          <c:showCatName val="0"/>
          <c:showSerName val="0"/>
          <c:showPercent val="0"/>
          <c:showBubbleSize val="0"/>
        </c:dLbls>
        <c:gapWidth val="185"/>
        <c:overlap val="-25"/>
        <c:axId val="395253648"/>
        <c:axId val="395252664"/>
        <c:extLst>
          <c:ext xmlns:c15="http://schemas.microsoft.com/office/drawing/2012/chart" uri="{02D57815-91ED-43cb-92C2-25804820EDAC}">
            <c15:filteredBarSeries>
              <c15:ser>
                <c:idx val="0"/>
                <c:order val="0"/>
                <c:tx>
                  <c:strRef>
                    <c:extLst>
                      <c:ext uri="{02D57815-91ED-43cb-92C2-25804820EDAC}">
                        <c15:formulaRef>
                          <c15:sqref>'Mult Years Chronic and Grad'!$D$25</c15:sqref>
                        </c15:formulaRef>
                      </c:ext>
                    </c:extLst>
                    <c:strCache>
                      <c:ptCount val="1"/>
                      <c:pt idx="0">
                        <c:v>Housed - Graduated (n=3385)</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'Mult Years Chronic and Grad'!$A$26:$A$30</c15:sqref>
                        </c15:formulaRef>
                      </c:ext>
                    </c:extLst>
                    <c:strCache>
                      <c:ptCount val="5"/>
                      <c:pt idx="0">
                        <c:v>Not Chronically Absent</c:v>
                      </c:pt>
                      <c:pt idx="1">
                        <c:v>1 year</c:v>
                      </c:pt>
                      <c:pt idx="2">
                        <c:v>2 years</c:v>
                      </c:pt>
                      <c:pt idx="3">
                        <c:v>3 years</c:v>
                      </c:pt>
                      <c:pt idx="4">
                        <c:v>4 years</c:v>
                      </c:pt>
                    </c:strCache>
                  </c:strRef>
                </c:cat>
                <c:val>
                  <c:numRef>
                    <c:extLst>
                      <c:ext uri="{02D57815-91ED-43cb-92C2-25804820EDAC}">
                        <c15:formulaRef>
                          <c15:sqref>'Mult Years Chronic and Grad'!$D$26:$D$30</c15:sqref>
                        </c15:formulaRef>
                      </c:ext>
                    </c:extLst>
                    <c:numCache>
                      <c:formatCode>0%</c:formatCode>
                      <c:ptCount val="5"/>
                      <c:pt idx="0">
                        <c:v>0.98</c:v>
                      </c:pt>
                      <c:pt idx="1">
                        <c:v>0.88600000000000001</c:v>
                      </c:pt>
                      <c:pt idx="2">
                        <c:v>0.76800000000000002</c:v>
                      </c:pt>
                      <c:pt idx="3">
                        <c:v>0.65800000000000003</c:v>
                      </c:pt>
                      <c:pt idx="4">
                        <c:v>0.57699999999999996</c:v>
                      </c:pt>
                    </c:numCache>
                  </c:numRef>
                </c:val>
                <c:extLst>
                  <c:ext xmlns:c16="http://schemas.microsoft.com/office/drawing/2014/chart" uri="{C3380CC4-5D6E-409C-BE32-E72D297353CC}">
                    <c16:uniqueId val="{00000000-6F04-4782-9544-4BE782DAC0E1}"/>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'Mult Years Chronic and Grad'!$E$25</c15:sqref>
                        </c15:formulaRef>
                      </c:ext>
                    </c:extLst>
                    <c:strCache>
                      <c:ptCount val="1"/>
                      <c:pt idx="0">
                        <c:v>Homeless - Graduated (n=145)</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'Mult Years Chronic and Grad'!$A$26:$A$30</c15:sqref>
                        </c15:formulaRef>
                      </c:ext>
                    </c:extLst>
                    <c:strCache>
                      <c:ptCount val="5"/>
                      <c:pt idx="0">
                        <c:v>Not Chronically Absent</c:v>
                      </c:pt>
                      <c:pt idx="1">
                        <c:v>1 year</c:v>
                      </c:pt>
                      <c:pt idx="2">
                        <c:v>2 years</c:v>
                      </c:pt>
                      <c:pt idx="3">
                        <c:v>3 years</c:v>
                      </c:pt>
                      <c:pt idx="4">
                        <c:v>4 years</c:v>
                      </c:pt>
                    </c:strCache>
                  </c:strRef>
                </c:cat>
                <c:val>
                  <c:numRef>
                    <c:extLst xmlns:c15="http://schemas.microsoft.com/office/drawing/2012/chart">
                      <c:ext xmlns:c15="http://schemas.microsoft.com/office/drawing/2012/chart" uri="{02D57815-91ED-43cb-92C2-25804820EDAC}">
                        <c15:formulaRef>
                          <c15:sqref>'Mult Years Chronic and Grad'!$E$26:$E$30</c15:sqref>
                        </c15:formulaRef>
                      </c:ext>
                    </c:extLst>
                    <c:numCache>
                      <c:formatCode>0%</c:formatCode>
                      <c:ptCount val="5"/>
                      <c:pt idx="0">
                        <c:v>0.90600000000000003</c:v>
                      </c:pt>
                      <c:pt idx="1">
                        <c:v>0.69399999999999995</c:v>
                      </c:pt>
                      <c:pt idx="2">
                        <c:v>0.63900000000000001</c:v>
                      </c:pt>
                      <c:pt idx="3">
                        <c:v>0.39500000000000002</c:v>
                      </c:pt>
                      <c:pt idx="4">
                        <c:v>0.48899999999999999</c:v>
                      </c:pt>
                    </c:numCache>
                  </c:numRef>
                </c:val>
                <c:extLst xmlns:c15="http://schemas.microsoft.com/office/drawing/2012/chart">
                  <c:ext xmlns:c16="http://schemas.microsoft.com/office/drawing/2014/chart" uri="{C3380CC4-5D6E-409C-BE32-E72D297353CC}">
                    <c16:uniqueId val="{00000001-6F04-4782-9544-4BE782DAC0E1}"/>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'Mult Years Chronic and Grad'!$F$25</c15:sqref>
                        </c15:formulaRef>
                      </c:ext>
                    </c:extLst>
                    <c:strCache>
                      <c:ptCount val="1"/>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'Mult Years Chronic and Grad'!$A$26:$A$30</c15:sqref>
                        </c15:formulaRef>
                      </c:ext>
                    </c:extLst>
                    <c:strCache>
                      <c:ptCount val="5"/>
                      <c:pt idx="0">
                        <c:v>Not Chronically Absent</c:v>
                      </c:pt>
                      <c:pt idx="1">
                        <c:v>1 year</c:v>
                      </c:pt>
                      <c:pt idx="2">
                        <c:v>2 years</c:v>
                      </c:pt>
                      <c:pt idx="3">
                        <c:v>3 years</c:v>
                      </c:pt>
                      <c:pt idx="4">
                        <c:v>4 years</c:v>
                      </c:pt>
                    </c:strCache>
                  </c:strRef>
                </c:cat>
                <c:val>
                  <c:numRef>
                    <c:extLst xmlns:c15="http://schemas.microsoft.com/office/drawing/2012/chart">
                      <c:ext xmlns:c15="http://schemas.microsoft.com/office/drawing/2012/chart" uri="{02D57815-91ED-43cb-92C2-25804820EDAC}">
                        <c15:formulaRef>
                          <c15:sqref>'Mult Years Chronic and Grad'!$F$26:$F$30</c15:sqref>
                        </c15:formulaRef>
                      </c:ext>
                    </c:extLst>
                    <c:numCache>
                      <c:formatCode>General</c:formatCode>
                      <c:ptCount val="5"/>
                    </c:numCache>
                  </c:numRef>
                </c:val>
                <c:extLst xmlns:c15="http://schemas.microsoft.com/office/drawing/2012/chart">
                  <c:ext xmlns:c16="http://schemas.microsoft.com/office/drawing/2014/chart" uri="{C3380CC4-5D6E-409C-BE32-E72D297353CC}">
                    <c16:uniqueId val="{00000004-6F04-4782-9544-4BE782DAC0E1}"/>
                  </c:ext>
                </c:extLst>
              </c15:ser>
            </c15:filteredBarSeries>
          </c:ext>
        </c:extLst>
      </c:barChart>
      <c:catAx>
        <c:axId val="395253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395252664"/>
        <c:crosses val="autoZero"/>
        <c:auto val="1"/>
        <c:lblAlgn val="ctr"/>
        <c:lblOffset val="100"/>
        <c:noMultiLvlLbl val="0"/>
      </c:catAx>
      <c:valAx>
        <c:axId val="39525266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95253648"/>
        <c:crosses val="autoZero"/>
        <c:crossBetween val="between"/>
        <c:majorUnit val="0.25"/>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spc="0" baseline="0">
                <a:solidFill>
                  <a:schemeClr val="tx1">
                    <a:lumMod val="65000"/>
                    <a:lumOff val="35000"/>
                  </a:schemeClr>
                </a:solidFill>
                <a:latin typeface="+mn-lt"/>
                <a:ea typeface="+mn-ea"/>
                <a:cs typeface="+mn-cs"/>
              </a:defRPr>
            </a:pPr>
            <a:r>
              <a:rPr lang="en-US" sz="2200" dirty="0">
                <a:solidFill>
                  <a:sysClr val="windowText" lastClr="000000"/>
                </a:solidFill>
              </a:rPr>
              <a:t>Percent of WCSD Students Chronically </a:t>
            </a:r>
            <a:r>
              <a:rPr lang="en-US" sz="2200" dirty="0" smtClean="0">
                <a:solidFill>
                  <a:sysClr val="windowText" lastClr="000000"/>
                </a:solidFill>
              </a:rPr>
              <a:t>Absent </a:t>
            </a:r>
            <a:r>
              <a:rPr lang="en-US" sz="2200" dirty="0">
                <a:solidFill>
                  <a:sysClr val="windowText" lastClr="000000"/>
                </a:solidFill>
              </a:rPr>
              <a:t>by Disability and Homeless Status, </a:t>
            </a:r>
            <a:r>
              <a:rPr lang="en-US" sz="2200" dirty="0" smtClean="0">
                <a:solidFill>
                  <a:sysClr val="windowText" lastClr="000000"/>
                </a:solidFill>
              </a:rPr>
              <a:t>2016-17.</a:t>
            </a:r>
            <a:endParaRPr lang="en-US" sz="2200" dirty="0">
              <a:solidFill>
                <a:sysClr val="windowText" lastClr="000000"/>
              </a:solidFill>
            </a:endParaRPr>
          </a:p>
        </c:rich>
      </c:tx>
      <c:overlay val="0"/>
      <c:spPr>
        <a:noFill/>
        <a:ln>
          <a:noFill/>
        </a:ln>
        <a:effectLst/>
      </c:spPr>
      <c:txPr>
        <a:bodyPr rot="0" spcFirstLastPara="1" vertOverflow="ellipsis" vert="horz" wrap="square" anchor="ctr" anchorCtr="1"/>
        <a:lstStyle/>
        <a:p>
          <a:pPr>
            <a:defRPr sz="2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43922255407729199"/>
          <c:y val="0.1770045045045045"/>
          <c:w val="0.53228606661236311"/>
          <c:h val="0.66546853940554729"/>
        </c:manualLayout>
      </c:layout>
      <c:barChart>
        <c:barDir val="bar"/>
        <c:grouping val="stacked"/>
        <c:varyColors val="0"/>
        <c:ser>
          <c:idx val="0"/>
          <c:order val="0"/>
          <c:tx>
            <c:strRef>
              <c:f>'Dis by CIT'!$D$66</c:f>
              <c:strCache>
                <c:ptCount val="1"/>
                <c:pt idx="0">
                  <c:v>Severe Chronic (20% or more days absent)</c:v>
                </c:pt>
              </c:strCache>
            </c:strRef>
          </c:tx>
          <c:spPr>
            <a:solidFill>
              <a:srgbClr val="F0E338"/>
            </a:solidFill>
            <a:ln>
              <a:noFill/>
            </a:ln>
            <a:effectLst/>
          </c:spPr>
          <c:invertIfNegative val="0"/>
          <c:dLbls>
            <c:dLbl>
              <c:idx val="9"/>
              <c:layout>
                <c:manualLayout>
                  <c:x val="1.0057471264367816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3B7-4EDB-B6A9-EEF60A8BDD9A}"/>
                </c:ext>
              </c:extLst>
            </c:dLbl>
            <c:dLbl>
              <c:idx val="10"/>
              <c:layout>
                <c:manualLayout>
                  <c:x val="1.0057471264367816E-2"/>
                  <c:y val="4.504504504504504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3B7-4EDB-B6A9-EEF60A8BDD9A}"/>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 by CIT'!$A$67:$A$86</c:f>
              <c:strCache>
                <c:ptCount val="17"/>
                <c:pt idx="0">
                  <c:v>Speech/Language Impairment: Housed</c:v>
                </c:pt>
                <c:pt idx="1">
                  <c:v>Speech/Language Impairment: Homeless</c:v>
                </c:pt>
                <c:pt idx="3">
                  <c:v>Specific Learning Disability: Housed</c:v>
                </c:pt>
                <c:pt idx="4">
                  <c:v>Specific Learning Disability: Homeless</c:v>
                </c:pt>
                <c:pt idx="6">
                  <c:v>Health Impairment: Housed</c:v>
                </c:pt>
                <c:pt idx="7">
                  <c:v>Health Impairment: Homeless</c:v>
                </c:pt>
                <c:pt idx="9">
                  <c:v>Intellectual Disability: Housed</c:v>
                </c:pt>
                <c:pt idx="10">
                  <c:v>Intellectual Disability - Homeless</c:v>
                </c:pt>
                <c:pt idx="12">
                  <c:v>Autism Spectrum Disorder: Housed</c:v>
                </c:pt>
                <c:pt idx="13">
                  <c:v>Autism Spectrum Disorder: Homeless</c:v>
                </c:pt>
                <c:pt idx="15">
                  <c:v>Emotional Disturbance: Housed</c:v>
                </c:pt>
                <c:pt idx="16">
                  <c:v>Emotional Disturbance: Homeless</c:v>
                </c:pt>
              </c:strCache>
            </c:strRef>
          </c:cat>
          <c:val>
            <c:numRef>
              <c:f>'Dis by CIT'!$D$67:$D$86</c:f>
              <c:numCache>
                <c:formatCode>0%</c:formatCode>
                <c:ptCount val="17"/>
                <c:pt idx="0">
                  <c:v>1.3125512715340444E-2</c:v>
                </c:pt>
                <c:pt idx="1">
                  <c:v>8.771929824561403E-2</c:v>
                </c:pt>
                <c:pt idx="3">
                  <c:v>5.3562653562653564E-2</c:v>
                </c:pt>
                <c:pt idx="4">
                  <c:v>0.14102564102564102</c:v>
                </c:pt>
                <c:pt idx="6">
                  <c:v>5.8710298363811357E-2</c:v>
                </c:pt>
                <c:pt idx="7">
                  <c:v>0.14432989690721648</c:v>
                </c:pt>
                <c:pt idx="9">
                  <c:v>8.8560885608856083E-2</c:v>
                </c:pt>
                <c:pt idx="10">
                  <c:v>0</c:v>
                </c:pt>
                <c:pt idx="12">
                  <c:v>4.6742209631728045E-2</c:v>
                </c:pt>
                <c:pt idx="13">
                  <c:v>0.18181818181818182</c:v>
                </c:pt>
                <c:pt idx="15">
                  <c:v>0.1638655462184874</c:v>
                </c:pt>
                <c:pt idx="16">
                  <c:v>0.19047619047619047</c:v>
                </c:pt>
              </c:numCache>
            </c:numRef>
          </c:val>
          <c:extLst>
            <c:ext xmlns:c16="http://schemas.microsoft.com/office/drawing/2014/chart" uri="{C3380CC4-5D6E-409C-BE32-E72D297353CC}">
              <c16:uniqueId val="{00000000-E3B7-4EDB-B6A9-EEF60A8BDD9A}"/>
            </c:ext>
          </c:extLst>
        </c:ser>
        <c:ser>
          <c:idx val="1"/>
          <c:order val="1"/>
          <c:tx>
            <c:strRef>
              <c:f>'Dis by CIT'!$E$66</c:f>
              <c:strCache>
                <c:ptCount val="1"/>
                <c:pt idx="0">
                  <c:v>Chronic (10-19% days absent)</c:v>
                </c:pt>
              </c:strCache>
            </c:strRef>
          </c:tx>
          <c:spPr>
            <a:solidFill>
              <a:srgbClr val="F9F4AD"/>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 by CIT'!$A$67:$A$86</c:f>
              <c:strCache>
                <c:ptCount val="17"/>
                <c:pt idx="0">
                  <c:v>Speech/Language Impairment: Housed</c:v>
                </c:pt>
                <c:pt idx="1">
                  <c:v>Speech/Language Impairment: Homeless</c:v>
                </c:pt>
                <c:pt idx="3">
                  <c:v>Specific Learning Disability: Housed</c:v>
                </c:pt>
                <c:pt idx="4">
                  <c:v>Specific Learning Disability: Homeless</c:v>
                </c:pt>
                <c:pt idx="6">
                  <c:v>Health Impairment: Housed</c:v>
                </c:pt>
                <c:pt idx="7">
                  <c:v>Health Impairment: Homeless</c:v>
                </c:pt>
                <c:pt idx="9">
                  <c:v>Intellectual Disability: Housed</c:v>
                </c:pt>
                <c:pt idx="10">
                  <c:v>Intellectual Disability - Homeless</c:v>
                </c:pt>
                <c:pt idx="12">
                  <c:v>Autism Spectrum Disorder: Housed</c:v>
                </c:pt>
                <c:pt idx="13">
                  <c:v>Autism Spectrum Disorder: Homeless</c:v>
                </c:pt>
                <c:pt idx="15">
                  <c:v>Emotional Disturbance: Housed</c:v>
                </c:pt>
                <c:pt idx="16">
                  <c:v>Emotional Disturbance: Homeless</c:v>
                </c:pt>
              </c:strCache>
            </c:strRef>
          </c:cat>
          <c:val>
            <c:numRef>
              <c:f>'Dis by CIT'!$E$67:$E$86</c:f>
              <c:numCache>
                <c:formatCode>0%</c:formatCode>
                <c:ptCount val="17"/>
                <c:pt idx="0">
                  <c:v>0.13289581624282198</c:v>
                </c:pt>
                <c:pt idx="1">
                  <c:v>0.24561403508771928</c:v>
                </c:pt>
                <c:pt idx="3">
                  <c:v>0.16363636363636364</c:v>
                </c:pt>
                <c:pt idx="4">
                  <c:v>0.20940170940170941</c:v>
                </c:pt>
                <c:pt idx="6">
                  <c:v>0.20019249278152068</c:v>
                </c:pt>
                <c:pt idx="7">
                  <c:v>0.20618556701030927</c:v>
                </c:pt>
                <c:pt idx="9">
                  <c:v>0.21771217712177121</c:v>
                </c:pt>
                <c:pt idx="10">
                  <c:v>0.42857142857142855</c:v>
                </c:pt>
                <c:pt idx="12">
                  <c:v>0.16855524079320114</c:v>
                </c:pt>
                <c:pt idx="13">
                  <c:v>0.31818181818181818</c:v>
                </c:pt>
                <c:pt idx="15">
                  <c:v>0.24369747899159663</c:v>
                </c:pt>
                <c:pt idx="16">
                  <c:v>0.35714285714285715</c:v>
                </c:pt>
              </c:numCache>
            </c:numRef>
          </c:val>
          <c:extLst>
            <c:ext xmlns:c16="http://schemas.microsoft.com/office/drawing/2014/chart" uri="{C3380CC4-5D6E-409C-BE32-E72D297353CC}">
              <c16:uniqueId val="{00000003-E3B7-4EDB-B6A9-EEF60A8BDD9A}"/>
            </c:ext>
          </c:extLst>
        </c:ser>
        <c:dLbls>
          <c:dLblPos val="ctr"/>
          <c:showLegendKey val="0"/>
          <c:showVal val="1"/>
          <c:showCatName val="0"/>
          <c:showSerName val="0"/>
          <c:showPercent val="0"/>
          <c:showBubbleSize val="0"/>
        </c:dLbls>
        <c:gapWidth val="18"/>
        <c:overlap val="100"/>
        <c:axId val="484598312"/>
        <c:axId val="484597328"/>
      </c:barChart>
      <c:catAx>
        <c:axId val="4845983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700" b="0" i="0" u="none" strike="noStrike" kern="1200" baseline="0">
                <a:solidFill>
                  <a:sysClr val="windowText" lastClr="000000"/>
                </a:solidFill>
                <a:latin typeface="+mn-lt"/>
                <a:ea typeface="+mn-ea"/>
                <a:cs typeface="+mn-cs"/>
              </a:defRPr>
            </a:pPr>
            <a:endParaRPr lang="en-US"/>
          </a:p>
        </c:txPr>
        <c:crossAx val="484597328"/>
        <c:crosses val="autoZero"/>
        <c:auto val="1"/>
        <c:lblAlgn val="ctr"/>
        <c:lblOffset val="100"/>
        <c:noMultiLvlLbl val="0"/>
      </c:catAx>
      <c:valAx>
        <c:axId val="48459732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84598312"/>
        <c:crosses val="autoZero"/>
        <c:crossBetween val="between"/>
      </c:valAx>
      <c:spPr>
        <a:noFill/>
        <a:ln>
          <a:noFill/>
        </a:ln>
        <a:effectLst/>
      </c:spPr>
    </c:plotArea>
    <c:legend>
      <c:legendPos val="b"/>
      <c:layout>
        <c:manualLayout>
          <c:xMode val="edge"/>
          <c:yMode val="edge"/>
          <c:x val="7.1839080459770114E-3"/>
          <c:y val="0.89457832573559881"/>
          <c:w val="0.97980167888496694"/>
          <c:h val="0.10542167426440116"/>
        </c:manualLayout>
      </c:layout>
      <c:overlay val="0"/>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00" b="0" i="0" u="none" strike="noStrike" kern="1200" spc="0" baseline="0">
                <a:solidFill>
                  <a:schemeClr val="tx1">
                    <a:lumMod val="95000"/>
                    <a:lumOff val="5000"/>
                  </a:schemeClr>
                </a:solidFill>
                <a:latin typeface="+mn-lt"/>
                <a:ea typeface="+mn-ea"/>
                <a:cs typeface="+mn-cs"/>
              </a:defRPr>
            </a:pPr>
            <a:r>
              <a:rPr lang="en-US" sz="2100" dirty="0">
                <a:solidFill>
                  <a:schemeClr val="tx1">
                    <a:lumMod val="95000"/>
                    <a:lumOff val="5000"/>
                  </a:schemeClr>
                </a:solidFill>
              </a:rPr>
              <a:t>Percent Students With Disabilities in Class of 2017 </a:t>
            </a:r>
            <a:r>
              <a:rPr lang="en-US" sz="2100" dirty="0" smtClean="0">
                <a:solidFill>
                  <a:schemeClr val="tx1">
                    <a:lumMod val="95000"/>
                    <a:lumOff val="5000"/>
                  </a:schemeClr>
                </a:solidFill>
              </a:rPr>
              <a:t>Who Did and Did </a:t>
            </a:r>
            <a:r>
              <a:rPr lang="en-US" sz="2100" dirty="0">
                <a:solidFill>
                  <a:schemeClr val="tx1">
                    <a:lumMod val="95000"/>
                    <a:lumOff val="5000"/>
                  </a:schemeClr>
                </a:solidFill>
              </a:rPr>
              <a:t>Not Graduate by Homeless Status and Chronic Absence.</a:t>
            </a:r>
          </a:p>
        </c:rich>
      </c:tx>
      <c:overlay val="0"/>
      <c:spPr>
        <a:noFill/>
        <a:ln>
          <a:noFill/>
        </a:ln>
        <a:effectLst/>
      </c:spPr>
      <c:txPr>
        <a:bodyPr rot="0" spcFirstLastPara="1" vertOverflow="ellipsis" vert="horz" wrap="square" anchor="ctr" anchorCtr="1"/>
        <a:lstStyle/>
        <a:p>
          <a:pPr>
            <a:defRPr sz="2100" b="0" i="0" u="none" strike="noStrike" kern="1200" spc="0" baseline="0">
              <a:solidFill>
                <a:schemeClr val="tx1">
                  <a:lumMod val="95000"/>
                  <a:lumOff val="5000"/>
                </a:schemeClr>
              </a:solidFill>
              <a:latin typeface="+mn-lt"/>
              <a:ea typeface="+mn-ea"/>
              <a:cs typeface="+mn-cs"/>
            </a:defRPr>
          </a:pPr>
          <a:endParaRPr lang="en-US"/>
        </a:p>
      </c:txPr>
    </c:title>
    <c:autoTitleDeleted val="0"/>
    <c:plotArea>
      <c:layout>
        <c:manualLayout>
          <c:layoutTarget val="inner"/>
          <c:xMode val="edge"/>
          <c:yMode val="edge"/>
          <c:x val="9.4990496877545488E-2"/>
          <c:y val="0.1712579430860616"/>
          <c:w val="0.90357272151325918"/>
          <c:h val="0.4987240986324078"/>
        </c:manualLayout>
      </c:layout>
      <c:barChart>
        <c:barDir val="col"/>
        <c:grouping val="percentStacked"/>
        <c:varyColors val="0"/>
        <c:ser>
          <c:idx val="0"/>
          <c:order val="0"/>
          <c:tx>
            <c:strRef>
              <c:f>Sheet6!$C$50</c:f>
              <c:strCache>
                <c:ptCount val="1"/>
                <c:pt idx="0">
                  <c:v>Graduated</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Sheet6!$A$51:$A$54</c:f>
              <c:strCache>
                <c:ptCount val="4"/>
                <c:pt idx="0">
                  <c:v>Housed &amp; Not Chronically Absent (n=225)</c:v>
                </c:pt>
                <c:pt idx="1">
                  <c:v>Homeless &amp; Not Chronically Absent (n=10)</c:v>
                </c:pt>
                <c:pt idx="2">
                  <c:v>Housed and Chronically Absent (n=172)</c:v>
                </c:pt>
                <c:pt idx="3">
                  <c:v>Homeless &amp; Chronically Absent (n=35)</c:v>
                </c:pt>
              </c:strCache>
            </c:strRef>
          </c:cat>
          <c:val>
            <c:numRef>
              <c:f>Sheet6!$C$51:$C$54</c:f>
              <c:numCache>
                <c:formatCode>0%</c:formatCode>
                <c:ptCount val="4"/>
                <c:pt idx="0">
                  <c:v>0.87111111111111106</c:v>
                </c:pt>
                <c:pt idx="1">
                  <c:v>0.5</c:v>
                </c:pt>
                <c:pt idx="2">
                  <c:v>0.45348837209302323</c:v>
                </c:pt>
                <c:pt idx="3">
                  <c:v>0.34285714285714286</c:v>
                </c:pt>
              </c:numCache>
            </c:numRef>
          </c:val>
          <c:extLst>
            <c:ext xmlns:c16="http://schemas.microsoft.com/office/drawing/2014/chart" uri="{C3380CC4-5D6E-409C-BE32-E72D297353CC}">
              <c16:uniqueId val="{00000000-879F-405C-834D-2D02A396F9F4}"/>
            </c:ext>
          </c:extLst>
        </c:ser>
        <c:ser>
          <c:idx val="1"/>
          <c:order val="1"/>
          <c:tx>
            <c:strRef>
              <c:f>Sheet6!$D$50</c:f>
              <c:strCache>
                <c:ptCount val="1"/>
                <c:pt idx="0">
                  <c:v>Did Not Graduate</c:v>
                </c:pt>
              </c:strCache>
            </c:strRef>
          </c:tx>
          <c:spPr>
            <a:solidFill>
              <a:schemeClr val="accent3">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95000"/>
                        <a:lumOff val="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Sheet6!$A$51:$A$54</c:f>
              <c:strCache>
                <c:ptCount val="4"/>
                <c:pt idx="0">
                  <c:v>Housed &amp; Not Chronically Absent (n=225)</c:v>
                </c:pt>
                <c:pt idx="1">
                  <c:v>Homeless &amp; Not Chronically Absent (n=10)</c:v>
                </c:pt>
                <c:pt idx="2">
                  <c:v>Housed and Chronically Absent (n=172)</c:v>
                </c:pt>
                <c:pt idx="3">
                  <c:v>Homeless &amp; Chronically Absent (n=35)</c:v>
                </c:pt>
              </c:strCache>
            </c:strRef>
          </c:cat>
          <c:val>
            <c:numRef>
              <c:f>Sheet6!$D$51:$D$54</c:f>
              <c:numCache>
                <c:formatCode>0%</c:formatCode>
                <c:ptCount val="4"/>
                <c:pt idx="0">
                  <c:v>0.12888888888888889</c:v>
                </c:pt>
                <c:pt idx="1">
                  <c:v>0.5</c:v>
                </c:pt>
                <c:pt idx="2">
                  <c:v>0.54651162790697672</c:v>
                </c:pt>
                <c:pt idx="3">
                  <c:v>0.65714285714285714</c:v>
                </c:pt>
              </c:numCache>
            </c:numRef>
          </c:val>
          <c:extLst>
            <c:ext xmlns:c16="http://schemas.microsoft.com/office/drawing/2014/chart" uri="{C3380CC4-5D6E-409C-BE32-E72D297353CC}">
              <c16:uniqueId val="{00000001-879F-405C-834D-2D02A396F9F4}"/>
            </c:ext>
          </c:extLst>
        </c:ser>
        <c:dLbls>
          <c:dLblPos val="ctr"/>
          <c:showLegendKey val="0"/>
          <c:showVal val="1"/>
          <c:showCatName val="0"/>
          <c:showSerName val="0"/>
          <c:showPercent val="0"/>
          <c:showBubbleSize val="0"/>
        </c:dLbls>
        <c:gapWidth val="150"/>
        <c:overlap val="100"/>
        <c:axId val="481037272"/>
        <c:axId val="481038912"/>
      </c:barChart>
      <c:catAx>
        <c:axId val="481037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481038912"/>
        <c:crosses val="autoZero"/>
        <c:auto val="1"/>
        <c:lblAlgn val="ctr"/>
        <c:lblOffset val="100"/>
        <c:noMultiLvlLbl val="0"/>
      </c:catAx>
      <c:valAx>
        <c:axId val="4810389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81037272"/>
        <c:crosses val="autoZero"/>
        <c:crossBetween val="between"/>
        <c:majorUnit val="0.2"/>
      </c:valAx>
      <c:spPr>
        <a:noFill/>
        <a:ln>
          <a:noFill/>
        </a:ln>
        <a:effectLst/>
      </c:spPr>
    </c:plotArea>
    <c:legend>
      <c:legendPos val="b"/>
      <c:layout>
        <c:manualLayout>
          <c:xMode val="edge"/>
          <c:yMode val="edge"/>
          <c:x val="0.21567777626934564"/>
          <c:y val="0.86541622330992407"/>
          <c:w val="0.62898927504751556"/>
          <c:h val="6.251170461800383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ysClr val="windowText" lastClr="000000"/>
                </a:solidFill>
                <a:latin typeface="+mn-lt"/>
                <a:ea typeface="+mn-ea"/>
                <a:cs typeface="+mn-cs"/>
              </a:defRPr>
            </a:pPr>
            <a:r>
              <a:rPr lang="en-US" sz="2100" dirty="0" smtClean="0">
                <a:solidFill>
                  <a:sysClr val="windowText" lastClr="000000"/>
                </a:solidFill>
              </a:rPr>
              <a:t>Percent</a:t>
            </a:r>
            <a:r>
              <a:rPr lang="en-US" sz="2100" baseline="0" dirty="0" smtClean="0">
                <a:solidFill>
                  <a:sysClr val="windowText" lastClr="000000"/>
                </a:solidFill>
              </a:rPr>
              <a:t> </a:t>
            </a:r>
            <a:r>
              <a:rPr lang="en-US" sz="2100" baseline="0" dirty="0">
                <a:solidFill>
                  <a:sysClr val="windowText" lastClr="000000"/>
                </a:solidFill>
              </a:rPr>
              <a:t>of </a:t>
            </a:r>
            <a:r>
              <a:rPr lang="en-US" sz="2100" baseline="0" dirty="0" smtClean="0">
                <a:solidFill>
                  <a:sysClr val="windowText" lastClr="000000"/>
                </a:solidFill>
              </a:rPr>
              <a:t>Class of 2017 who </a:t>
            </a:r>
            <a:r>
              <a:rPr lang="en-US" sz="2100" baseline="0" dirty="0">
                <a:solidFill>
                  <a:sysClr val="windowText" lastClr="000000"/>
                </a:solidFill>
              </a:rPr>
              <a:t>Graduated and Did Not Graduate by Number of Years Chronically Absent in High School.</a:t>
            </a:r>
            <a:endParaRPr lang="en-US" sz="2100" dirty="0">
              <a:solidFill>
                <a:sysClr val="windowText" lastClr="000000"/>
              </a:solidFill>
            </a:endParaRPr>
          </a:p>
        </c:rich>
      </c:tx>
      <c:layout/>
      <c:overlay val="0"/>
      <c:spPr>
        <a:noFill/>
        <a:ln>
          <a:noFill/>
        </a:ln>
        <a:effectLst/>
      </c:spPr>
      <c:txPr>
        <a:bodyPr rot="0" spcFirstLastPara="1" vertOverflow="ellipsis" vert="horz" wrap="square" anchor="ctr" anchorCtr="1"/>
        <a:lstStyle/>
        <a:p>
          <a:pPr>
            <a:defRPr sz="2000" b="0" i="0" u="none" strike="noStrike" kern="1200" spc="0" baseline="0">
              <a:solidFill>
                <a:sysClr val="windowText" lastClr="000000"/>
              </a:solidFill>
              <a:latin typeface="+mn-lt"/>
              <a:ea typeface="+mn-ea"/>
              <a:cs typeface="+mn-cs"/>
            </a:defRPr>
          </a:pPr>
          <a:endParaRPr lang="en-US"/>
        </a:p>
      </c:txPr>
    </c:title>
    <c:autoTitleDeleted val="0"/>
    <c:plotArea>
      <c:layout>
        <c:manualLayout>
          <c:layoutTarget val="inner"/>
          <c:xMode val="edge"/>
          <c:yMode val="edge"/>
          <c:x val="9.0910486813173319E-2"/>
          <c:y val="0.2249891540130152"/>
          <c:w val="0.88048836914106487"/>
          <c:h val="0.5361456607511913"/>
        </c:manualLayout>
      </c:layout>
      <c:barChart>
        <c:barDir val="col"/>
        <c:grouping val="clustered"/>
        <c:varyColors val="0"/>
        <c:ser>
          <c:idx val="0"/>
          <c:order val="0"/>
          <c:tx>
            <c:strRef>
              <c:f>'Mult Years Chronic and Grad'!$B$14</c:f>
              <c:strCache>
                <c:ptCount val="1"/>
                <c:pt idx="0">
                  <c:v>Graduated (n=3530)</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'Mult Years Chronic and Grad'!$A$15:$A$20</c:f>
              <c:strCache>
                <c:ptCount val="5"/>
                <c:pt idx="0">
                  <c:v>Not Chronically Absent</c:v>
                </c:pt>
                <c:pt idx="1">
                  <c:v>1 year</c:v>
                </c:pt>
                <c:pt idx="2">
                  <c:v>2 years</c:v>
                </c:pt>
                <c:pt idx="3">
                  <c:v>3 years</c:v>
                </c:pt>
                <c:pt idx="4">
                  <c:v>4 years</c:v>
                </c:pt>
              </c:strCache>
            </c:strRef>
          </c:cat>
          <c:val>
            <c:numRef>
              <c:f>'Mult Years Chronic and Grad'!$B$15:$B$20</c:f>
              <c:numCache>
                <c:formatCode>0%</c:formatCode>
                <c:ptCount val="5"/>
                <c:pt idx="0">
                  <c:v>0.97773512476007673</c:v>
                </c:pt>
                <c:pt idx="1">
                  <c:v>0.87190082644628097</c:v>
                </c:pt>
                <c:pt idx="2">
                  <c:v>0.75498575498575493</c:v>
                </c:pt>
                <c:pt idx="3">
                  <c:v>0.6145038167938931</c:v>
                </c:pt>
                <c:pt idx="4">
                  <c:v>0.56016597510373445</c:v>
                </c:pt>
              </c:numCache>
            </c:numRef>
          </c:val>
          <c:extLst>
            <c:ext xmlns:c16="http://schemas.microsoft.com/office/drawing/2014/chart" uri="{C3380CC4-5D6E-409C-BE32-E72D297353CC}">
              <c16:uniqueId val="{00000000-C39A-4768-AC75-183D82774174}"/>
            </c:ext>
          </c:extLst>
        </c:ser>
        <c:ser>
          <c:idx val="1"/>
          <c:order val="1"/>
          <c:tx>
            <c:strRef>
              <c:f>'Mult Years Chronic and Grad'!$C$14</c:f>
              <c:strCache>
                <c:ptCount val="1"/>
                <c:pt idx="0">
                  <c:v>Did Not Graduate (n=413)</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'Mult Years Chronic and Grad'!$A$15:$A$20</c:f>
              <c:strCache>
                <c:ptCount val="5"/>
                <c:pt idx="0">
                  <c:v>Not Chronically Absent</c:v>
                </c:pt>
                <c:pt idx="1">
                  <c:v>1 year</c:v>
                </c:pt>
                <c:pt idx="2">
                  <c:v>2 years</c:v>
                </c:pt>
                <c:pt idx="3">
                  <c:v>3 years</c:v>
                </c:pt>
                <c:pt idx="4">
                  <c:v>4 years</c:v>
                </c:pt>
              </c:strCache>
            </c:strRef>
          </c:cat>
          <c:val>
            <c:numRef>
              <c:f>'Mult Years Chronic and Grad'!$C$15:$C$20</c:f>
              <c:numCache>
                <c:formatCode>0%</c:formatCode>
                <c:ptCount val="5"/>
                <c:pt idx="0">
                  <c:v>2.2264875239923224E-2</c:v>
                </c:pt>
                <c:pt idx="1">
                  <c:v>0.128099173553719</c:v>
                </c:pt>
                <c:pt idx="2">
                  <c:v>0.24501424501424501</c:v>
                </c:pt>
                <c:pt idx="3">
                  <c:v>0.38549618320610685</c:v>
                </c:pt>
                <c:pt idx="4">
                  <c:v>0.43983402489626555</c:v>
                </c:pt>
              </c:numCache>
            </c:numRef>
          </c:val>
          <c:extLst>
            <c:ext xmlns:c16="http://schemas.microsoft.com/office/drawing/2014/chart" uri="{C3380CC4-5D6E-409C-BE32-E72D297353CC}">
              <c16:uniqueId val="{00000001-C39A-4768-AC75-183D82774174}"/>
            </c:ext>
          </c:extLst>
        </c:ser>
        <c:dLbls>
          <c:showLegendKey val="0"/>
          <c:showVal val="0"/>
          <c:showCatName val="0"/>
          <c:showSerName val="0"/>
          <c:showPercent val="0"/>
          <c:showBubbleSize val="0"/>
        </c:dLbls>
        <c:gapWidth val="219"/>
        <c:overlap val="-27"/>
        <c:axId val="655746992"/>
        <c:axId val="647354288"/>
      </c:barChart>
      <c:catAx>
        <c:axId val="655746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crossAx val="647354288"/>
        <c:crosses val="autoZero"/>
        <c:auto val="1"/>
        <c:lblAlgn val="ctr"/>
        <c:lblOffset val="100"/>
        <c:noMultiLvlLbl val="0"/>
      </c:catAx>
      <c:valAx>
        <c:axId val="64735428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55746992"/>
        <c:crosses val="autoZero"/>
        <c:crossBetween val="between"/>
        <c:majorUnit val="0.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solidFill>
                <a:latin typeface="+mn-lt"/>
                <a:ea typeface="+mn-ea"/>
                <a:cs typeface="+mn-cs"/>
              </a:defRPr>
            </a:pPr>
            <a:r>
              <a:rPr lang="en-US" sz="2400" b="0" i="0" baseline="0" dirty="0">
                <a:effectLst/>
              </a:rPr>
              <a:t>Percent of WCSD Students Chronically Absent </a:t>
            </a:r>
            <a:r>
              <a:rPr lang="en-US" sz="2400" b="0" i="0" baseline="0" dirty="0" smtClean="0">
                <a:effectLst/>
              </a:rPr>
              <a:t>            by </a:t>
            </a:r>
            <a:r>
              <a:rPr lang="en-US" sz="2400" b="0" i="0" baseline="0" dirty="0">
                <a:effectLst/>
              </a:rPr>
              <a:t>Subgroup, 2016-17.</a:t>
            </a:r>
            <a:endParaRPr lang="en-US" sz="2400" dirty="0">
              <a:effectLst/>
            </a:endParaRPr>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7.2276380275474408E-2"/>
          <c:y val="0.15968101487314085"/>
          <c:w val="0.91149943093396513"/>
          <c:h val="0.44042344706911635"/>
        </c:manualLayout>
      </c:layout>
      <c:barChart>
        <c:barDir val="col"/>
        <c:grouping val="stacked"/>
        <c:varyColors val="0"/>
        <c:ser>
          <c:idx val="0"/>
          <c:order val="0"/>
          <c:tx>
            <c:strRef>
              <c:f>'Sub Groups PPT'!$C$22</c:f>
              <c:strCache>
                <c:ptCount val="1"/>
                <c:pt idx="0">
                  <c:v>Severe Chronic (20% or more days absent)</c:v>
                </c:pt>
              </c:strCache>
            </c:strRef>
          </c:tx>
          <c:spPr>
            <a:solidFill>
              <a:srgbClr val="ACC7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95000"/>
                        <a:lumOff val="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'Sub Groups PPT'!$A$23:$A$36</c:f>
              <c:strCache>
                <c:ptCount val="14"/>
                <c:pt idx="0">
                  <c:v>Gifted</c:v>
                </c:pt>
                <c:pt idx="1">
                  <c:v>Non-Gifted</c:v>
                </c:pt>
                <c:pt idx="3">
                  <c:v>English Learner</c:v>
                </c:pt>
                <c:pt idx="4">
                  <c:v>Non-English Learner</c:v>
                </c:pt>
                <c:pt idx="6">
                  <c:v>Low Income</c:v>
                </c:pt>
                <c:pt idx="7">
                  <c:v>Non-Low Inclome</c:v>
                </c:pt>
                <c:pt idx="9">
                  <c:v>Special Education</c:v>
                </c:pt>
                <c:pt idx="10">
                  <c:v>Non-Special Education</c:v>
                </c:pt>
                <c:pt idx="12">
                  <c:v>Homelessness</c:v>
                </c:pt>
                <c:pt idx="13">
                  <c:v>Non-Homeless</c:v>
                </c:pt>
              </c:strCache>
            </c:strRef>
          </c:cat>
          <c:val>
            <c:numRef>
              <c:f>'Sub Groups PPT'!$C$23:$C$36</c:f>
              <c:numCache>
                <c:formatCode>0%</c:formatCode>
                <c:ptCount val="14"/>
                <c:pt idx="0">
                  <c:v>1.2E-2</c:v>
                </c:pt>
                <c:pt idx="1">
                  <c:v>3.1E-2</c:v>
                </c:pt>
                <c:pt idx="3">
                  <c:v>0.03</c:v>
                </c:pt>
                <c:pt idx="4">
                  <c:v>2.9000000000000001E-2</c:v>
                </c:pt>
                <c:pt idx="6">
                  <c:v>4.3999999999999997E-2</c:v>
                </c:pt>
                <c:pt idx="7">
                  <c:v>1.6E-2</c:v>
                </c:pt>
                <c:pt idx="9">
                  <c:v>0.06</c:v>
                </c:pt>
                <c:pt idx="10">
                  <c:v>2.5000000000000001E-2</c:v>
                </c:pt>
                <c:pt idx="12">
                  <c:v>0.11799999999999999</c:v>
                </c:pt>
                <c:pt idx="13">
                  <c:v>2.5999999999999999E-2</c:v>
                </c:pt>
              </c:numCache>
            </c:numRef>
          </c:val>
          <c:extLst>
            <c:ext xmlns:c16="http://schemas.microsoft.com/office/drawing/2014/chart" uri="{C3380CC4-5D6E-409C-BE32-E72D297353CC}">
              <c16:uniqueId val="{00000000-EFF6-4A5F-BA53-BB3906CC666E}"/>
            </c:ext>
          </c:extLst>
        </c:ser>
        <c:ser>
          <c:idx val="1"/>
          <c:order val="1"/>
          <c:tx>
            <c:strRef>
              <c:f>'Sub Groups PPT'!$D$22</c:f>
              <c:strCache>
                <c:ptCount val="1"/>
                <c:pt idx="0">
                  <c:v>Chronic (10-19% days absent)</c:v>
                </c:pt>
              </c:strCache>
            </c:strRef>
          </c:tx>
          <c:spPr>
            <a:solidFill>
              <a:srgbClr val="E1EACE"/>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95000"/>
                        <a:lumOff val="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'Sub Groups PPT'!$A$23:$A$36</c:f>
              <c:strCache>
                <c:ptCount val="14"/>
                <c:pt idx="0">
                  <c:v>Gifted</c:v>
                </c:pt>
                <c:pt idx="1">
                  <c:v>Non-Gifted</c:v>
                </c:pt>
                <c:pt idx="3">
                  <c:v>English Learner</c:v>
                </c:pt>
                <c:pt idx="4">
                  <c:v>Non-English Learner</c:v>
                </c:pt>
                <c:pt idx="6">
                  <c:v>Low Income</c:v>
                </c:pt>
                <c:pt idx="7">
                  <c:v>Non-Low Inclome</c:v>
                </c:pt>
                <c:pt idx="9">
                  <c:v>Special Education</c:v>
                </c:pt>
                <c:pt idx="10">
                  <c:v>Non-Special Education</c:v>
                </c:pt>
                <c:pt idx="12">
                  <c:v>Homelessness</c:v>
                </c:pt>
                <c:pt idx="13">
                  <c:v>Non-Homeless</c:v>
                </c:pt>
              </c:strCache>
            </c:strRef>
          </c:cat>
          <c:val>
            <c:numRef>
              <c:f>'Sub Groups PPT'!$D$23:$D$36</c:f>
              <c:numCache>
                <c:formatCode>0%</c:formatCode>
                <c:ptCount val="14"/>
                <c:pt idx="0">
                  <c:v>6.8000000000000005E-2</c:v>
                </c:pt>
                <c:pt idx="1">
                  <c:v>0.124</c:v>
                </c:pt>
                <c:pt idx="3">
                  <c:v>0.13100000000000001</c:v>
                </c:pt>
                <c:pt idx="4">
                  <c:v>0.11799999999999999</c:v>
                </c:pt>
                <c:pt idx="6">
                  <c:v>0.157</c:v>
                </c:pt>
                <c:pt idx="7">
                  <c:v>8.5999999999999993E-2</c:v>
                </c:pt>
                <c:pt idx="9">
                  <c:v>0.17499999999999999</c:v>
                </c:pt>
                <c:pt idx="10">
                  <c:v>0.112</c:v>
                </c:pt>
                <c:pt idx="12">
                  <c:v>0.23899999999999999</c:v>
                </c:pt>
                <c:pt idx="13">
                  <c:v>0.11600000000000001</c:v>
                </c:pt>
              </c:numCache>
            </c:numRef>
          </c:val>
          <c:extLst>
            <c:ext xmlns:c16="http://schemas.microsoft.com/office/drawing/2014/chart" uri="{C3380CC4-5D6E-409C-BE32-E72D297353CC}">
              <c16:uniqueId val="{00000001-EFF6-4A5F-BA53-BB3906CC666E}"/>
            </c:ext>
          </c:extLst>
        </c:ser>
        <c:dLbls>
          <c:dLblPos val="ctr"/>
          <c:showLegendKey val="0"/>
          <c:showVal val="1"/>
          <c:showCatName val="0"/>
          <c:showSerName val="0"/>
          <c:showPercent val="0"/>
          <c:showBubbleSize val="0"/>
        </c:dLbls>
        <c:gapWidth val="40"/>
        <c:overlap val="100"/>
        <c:axId val="442450760"/>
        <c:axId val="442458208"/>
      </c:barChart>
      <c:catAx>
        <c:axId val="442450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442458208"/>
        <c:crosses val="autoZero"/>
        <c:auto val="1"/>
        <c:lblAlgn val="ctr"/>
        <c:lblOffset val="100"/>
        <c:noMultiLvlLbl val="0"/>
      </c:catAx>
      <c:valAx>
        <c:axId val="4424582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42450760"/>
        <c:crosses val="autoZero"/>
        <c:crossBetween val="between"/>
      </c:valAx>
      <c:spPr>
        <a:noFill/>
        <a:ln>
          <a:noFill/>
        </a:ln>
        <a:effectLst/>
      </c:spPr>
    </c:plotArea>
    <c:legend>
      <c:legendPos val="b"/>
      <c:layout>
        <c:manualLayout>
          <c:xMode val="edge"/>
          <c:yMode val="edge"/>
          <c:x val="5.2949852507374634E-2"/>
          <c:y val="0.90595678040244965"/>
          <c:w val="0.9"/>
          <c:h val="7.5844969378827648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spc="0" baseline="0">
                <a:solidFill>
                  <a:schemeClr val="tx1"/>
                </a:solidFill>
                <a:latin typeface="+mn-lt"/>
                <a:ea typeface="+mn-ea"/>
                <a:cs typeface="+mn-cs"/>
              </a:defRPr>
            </a:pPr>
            <a:r>
              <a:rPr lang="en-US" sz="2200">
                <a:solidFill>
                  <a:schemeClr val="tx1"/>
                </a:solidFill>
              </a:rPr>
              <a:t>Percent of WCSD Students Experiencing Homelessness Chronically</a:t>
            </a:r>
            <a:r>
              <a:rPr lang="en-US" sz="2200" baseline="0">
                <a:solidFill>
                  <a:schemeClr val="tx1"/>
                </a:solidFill>
              </a:rPr>
              <a:t> Absent by Shelter Type, 2016-17.</a:t>
            </a:r>
            <a:endParaRPr lang="en-US" sz="2200">
              <a:solidFill>
                <a:schemeClr val="tx1"/>
              </a:solidFill>
            </a:endParaRPr>
          </a:p>
        </c:rich>
      </c:tx>
      <c:layout/>
      <c:overlay val="0"/>
      <c:spPr>
        <a:noFill/>
        <a:ln>
          <a:noFill/>
        </a:ln>
        <a:effectLst/>
      </c:spPr>
      <c:txPr>
        <a:bodyPr rot="0" spcFirstLastPara="1" vertOverflow="ellipsis" vert="horz" wrap="square" anchor="ctr" anchorCtr="1"/>
        <a:lstStyle/>
        <a:p>
          <a:pPr>
            <a:defRPr sz="22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7.1019407853407268E-2"/>
          <c:y val="0.1793403689122193"/>
          <c:w val="0.91303856134184203"/>
          <c:h val="0.56970636482939629"/>
        </c:manualLayout>
      </c:layout>
      <c:barChart>
        <c:barDir val="col"/>
        <c:grouping val="stacked"/>
        <c:varyColors val="0"/>
        <c:ser>
          <c:idx val="1"/>
          <c:order val="1"/>
          <c:tx>
            <c:strRef>
              <c:f>'CIT Shelter Graphs'!$A$65</c:f>
              <c:strCache>
                <c:ptCount val="1"/>
                <c:pt idx="0">
                  <c:v>Severe Chronic (20% or more)</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'CIT Shelter Graphs'!$B$63:$G$63</c:f>
              <c:strCache>
                <c:ptCount val="5"/>
                <c:pt idx="0">
                  <c:v>Hotels/Motels (n=332)</c:v>
                </c:pt>
                <c:pt idx="1">
                  <c:v>Unaccompanied (n=378)</c:v>
                </c:pt>
                <c:pt idx="2">
                  <c:v>Unsheltered (n=57)</c:v>
                </c:pt>
                <c:pt idx="3">
                  <c:v>Doubled-Up (n=1210)</c:v>
                </c:pt>
                <c:pt idx="4">
                  <c:v>Shelters &amp; Transitional Housing (n=409)</c:v>
                </c:pt>
              </c:strCache>
            </c:strRef>
          </c:cat>
          <c:val>
            <c:numRef>
              <c:f>'CIT Shelter Graphs'!$B$65:$G$65</c:f>
              <c:numCache>
                <c:formatCode>0%</c:formatCode>
                <c:ptCount val="5"/>
                <c:pt idx="0">
                  <c:v>0.15662650602409639</c:v>
                </c:pt>
                <c:pt idx="1">
                  <c:v>0.13756613756613756</c:v>
                </c:pt>
                <c:pt idx="2">
                  <c:v>0.17543859649122806</c:v>
                </c:pt>
                <c:pt idx="3">
                  <c:v>0.10743801652892562</c:v>
                </c:pt>
                <c:pt idx="4">
                  <c:v>9.2909535452322736E-2</c:v>
                </c:pt>
              </c:numCache>
            </c:numRef>
          </c:val>
          <c:extLst>
            <c:ext xmlns:c16="http://schemas.microsoft.com/office/drawing/2014/chart" uri="{C3380CC4-5D6E-409C-BE32-E72D297353CC}">
              <c16:uniqueId val="{00000000-61B9-4D8E-AF43-734DFCBA3261}"/>
            </c:ext>
          </c:extLst>
        </c:ser>
        <c:ser>
          <c:idx val="2"/>
          <c:order val="2"/>
          <c:tx>
            <c:strRef>
              <c:f>'CIT Shelter Graphs'!$A$66</c:f>
              <c:strCache>
                <c:ptCount val="1"/>
                <c:pt idx="0">
                  <c:v>Chronic (10-19%)</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'CIT Shelter Graphs'!$B$63:$G$63</c:f>
              <c:strCache>
                <c:ptCount val="5"/>
                <c:pt idx="0">
                  <c:v>Hotels/Motels (n=332)</c:v>
                </c:pt>
                <c:pt idx="1">
                  <c:v>Unaccompanied (n=378)</c:v>
                </c:pt>
                <c:pt idx="2">
                  <c:v>Unsheltered (n=57)</c:v>
                </c:pt>
                <c:pt idx="3">
                  <c:v>Doubled-Up (n=1210)</c:v>
                </c:pt>
                <c:pt idx="4">
                  <c:v>Shelters &amp; Transitional Housing (n=409)</c:v>
                </c:pt>
              </c:strCache>
            </c:strRef>
          </c:cat>
          <c:val>
            <c:numRef>
              <c:f>'CIT Shelter Graphs'!$B$66:$G$66</c:f>
              <c:numCache>
                <c:formatCode>0%</c:formatCode>
                <c:ptCount val="5"/>
                <c:pt idx="0">
                  <c:v>0.25903614457831325</c:v>
                </c:pt>
                <c:pt idx="1">
                  <c:v>0.23544973544973544</c:v>
                </c:pt>
                <c:pt idx="2">
                  <c:v>0.19298245614035087</c:v>
                </c:pt>
                <c:pt idx="3">
                  <c:v>0.24793388429752067</c:v>
                </c:pt>
                <c:pt idx="4">
                  <c:v>0.20537897310513448</c:v>
                </c:pt>
              </c:numCache>
            </c:numRef>
          </c:val>
          <c:extLst>
            <c:ext xmlns:c16="http://schemas.microsoft.com/office/drawing/2014/chart" uri="{C3380CC4-5D6E-409C-BE32-E72D297353CC}">
              <c16:uniqueId val="{00000001-61B9-4D8E-AF43-734DFCBA3261}"/>
            </c:ext>
          </c:extLst>
        </c:ser>
        <c:dLbls>
          <c:dLblPos val="ctr"/>
          <c:showLegendKey val="0"/>
          <c:showVal val="1"/>
          <c:showCatName val="0"/>
          <c:showSerName val="0"/>
          <c:showPercent val="0"/>
          <c:showBubbleSize val="0"/>
        </c:dLbls>
        <c:gapWidth val="150"/>
        <c:overlap val="100"/>
        <c:axId val="597781088"/>
        <c:axId val="597784040"/>
        <c:extLst>
          <c:ext xmlns:c15="http://schemas.microsoft.com/office/drawing/2012/chart" uri="{02D57815-91ED-43cb-92C2-25804820EDAC}">
            <c15:filteredBarSeries>
              <c15:ser>
                <c:idx val="0"/>
                <c:order val="0"/>
                <c:tx>
                  <c:strRef>
                    <c:extLst>
                      <c:ext uri="{02D57815-91ED-43cb-92C2-25804820EDAC}">
                        <c15:formulaRef>
                          <c15:sqref>'CIT Shelter Graphs'!$A$64</c15:sqref>
                        </c15:formulaRef>
                      </c:ext>
                    </c:extLst>
                    <c:strCache>
                      <c:ptCount val="1"/>
                      <c:pt idx="0">
                        <c:v>Satisfactory (less than 10%)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'CIT Shelter Graphs'!$B$63:$G$63</c15:sqref>
                        </c15:formulaRef>
                      </c:ext>
                    </c:extLst>
                    <c:strCache>
                      <c:ptCount val="5"/>
                      <c:pt idx="0">
                        <c:v>Hotels/Motels (n=332)</c:v>
                      </c:pt>
                      <c:pt idx="1">
                        <c:v>Unaccompanied (n=378)</c:v>
                      </c:pt>
                      <c:pt idx="2">
                        <c:v>Unsheltered (n=57)</c:v>
                      </c:pt>
                      <c:pt idx="3">
                        <c:v>Doubled-Up (n=1210)</c:v>
                      </c:pt>
                      <c:pt idx="4">
                        <c:v>Shelters &amp; Transitional Housing (n=409)</c:v>
                      </c:pt>
                    </c:strCache>
                  </c:strRef>
                </c:cat>
                <c:val>
                  <c:numRef>
                    <c:extLst>
                      <c:ext uri="{02D57815-91ED-43cb-92C2-25804820EDAC}">
                        <c15:formulaRef>
                          <c15:sqref>'CIT Shelter Graphs'!$B$64:$G$64</c15:sqref>
                        </c15:formulaRef>
                      </c:ext>
                    </c:extLst>
                    <c:numCache>
                      <c:formatCode>0%</c:formatCode>
                      <c:ptCount val="5"/>
                      <c:pt idx="0">
                        <c:v>0.58433734939759041</c:v>
                      </c:pt>
                      <c:pt idx="1">
                        <c:v>0.62698412698412698</c:v>
                      </c:pt>
                      <c:pt idx="2">
                        <c:v>0.63157894736842102</c:v>
                      </c:pt>
                      <c:pt idx="3">
                        <c:v>0.64462809917355368</c:v>
                      </c:pt>
                      <c:pt idx="4">
                        <c:v>0.70171149144254275</c:v>
                      </c:pt>
                    </c:numCache>
                  </c:numRef>
                </c:val>
                <c:extLst>
                  <c:ext xmlns:c16="http://schemas.microsoft.com/office/drawing/2014/chart" uri="{C3380CC4-5D6E-409C-BE32-E72D297353CC}">
                    <c16:uniqueId val="{00000002-61B9-4D8E-AF43-734DFCBA3261}"/>
                  </c:ext>
                </c:extLst>
              </c15:ser>
            </c15:filteredBarSeries>
          </c:ext>
        </c:extLst>
      </c:barChart>
      <c:catAx>
        <c:axId val="597781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50" b="0" i="0" u="none" strike="noStrike" kern="1200" baseline="0">
                <a:solidFill>
                  <a:schemeClr val="tx1"/>
                </a:solidFill>
                <a:latin typeface="+mn-lt"/>
                <a:ea typeface="+mn-ea"/>
                <a:cs typeface="+mn-cs"/>
              </a:defRPr>
            </a:pPr>
            <a:endParaRPr lang="en-US"/>
          </a:p>
        </c:txPr>
        <c:crossAx val="597784040"/>
        <c:crosses val="autoZero"/>
        <c:auto val="1"/>
        <c:lblAlgn val="ctr"/>
        <c:lblOffset val="100"/>
        <c:noMultiLvlLbl val="0"/>
      </c:catAx>
      <c:valAx>
        <c:axId val="59778404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97781088"/>
        <c:crosses val="autoZero"/>
        <c:crossBetween val="between"/>
      </c:valAx>
      <c:spPr>
        <a:noFill/>
        <a:ln>
          <a:noFill/>
        </a:ln>
        <a:effectLst/>
      </c:spPr>
    </c:plotArea>
    <c:legend>
      <c:legendPos val="b"/>
      <c:layout>
        <c:manualLayout>
          <c:xMode val="edge"/>
          <c:yMode val="edge"/>
          <c:x val="8.6413680978395621E-2"/>
          <c:y val="0.9149300087489064"/>
          <c:w val="0.80067639613046371"/>
          <c:h val="7.0329259228266397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000" b="0" i="0" u="none" strike="noStrike" kern="1200" spc="0" baseline="0">
                <a:solidFill>
                  <a:sysClr val="windowText" lastClr="000000">
                    <a:lumMod val="65000"/>
                    <a:lumOff val="35000"/>
                  </a:sysClr>
                </a:solidFill>
                <a:latin typeface="+mn-lt"/>
                <a:ea typeface="+mn-ea"/>
                <a:cs typeface="+mn-cs"/>
              </a:defRPr>
            </a:pPr>
            <a:r>
              <a:rPr lang="en-US" sz="2100" b="0" i="0" baseline="0" dirty="0" smtClean="0">
                <a:solidFill>
                  <a:schemeClr val="tx1"/>
                </a:solidFill>
                <a:effectLst/>
              </a:rPr>
              <a:t>Percent </a:t>
            </a:r>
            <a:r>
              <a:rPr lang="en-US" sz="2100" b="0" i="0" baseline="0" dirty="0">
                <a:solidFill>
                  <a:schemeClr val="tx1"/>
                </a:solidFill>
                <a:effectLst/>
              </a:rPr>
              <a:t>of </a:t>
            </a:r>
            <a:r>
              <a:rPr lang="en-US" sz="2100" b="0" i="0" baseline="0" dirty="0" smtClean="0">
                <a:solidFill>
                  <a:schemeClr val="tx1"/>
                </a:solidFill>
                <a:effectLst/>
              </a:rPr>
              <a:t>Class of 2017 Chronically </a:t>
            </a:r>
            <a:r>
              <a:rPr lang="en-US" sz="2100" b="0" i="0" baseline="0" dirty="0">
                <a:solidFill>
                  <a:schemeClr val="tx1"/>
                </a:solidFill>
                <a:effectLst/>
              </a:rPr>
              <a:t>Absent One or More Years in High School by Special Population.</a:t>
            </a:r>
            <a:endParaRPr lang="en-US" sz="2100" dirty="0">
              <a:solidFill>
                <a:schemeClr val="tx1"/>
              </a:solidFill>
              <a:effectLst/>
            </a:endParaRPr>
          </a:p>
        </c:rich>
      </c:tx>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0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manualLayout>
          <c:layoutTarget val="inner"/>
          <c:xMode val="edge"/>
          <c:yMode val="edge"/>
          <c:x val="0.39037571273418409"/>
          <c:y val="0.17597095126622689"/>
          <c:w val="0.54011482939632549"/>
          <c:h val="0.63441299567283815"/>
        </c:manualLayout>
      </c:layout>
      <c:barChart>
        <c:barDir val="bar"/>
        <c:grouping val="clustered"/>
        <c:varyColors val="0"/>
        <c:ser>
          <c:idx val="0"/>
          <c:order val="0"/>
          <c:spPr>
            <a:solidFill>
              <a:schemeClr val="accent3">
                <a:lumMod val="75000"/>
              </a:schemeClr>
            </a:solidFill>
            <a:ln>
              <a:noFill/>
            </a:ln>
            <a:effectLst/>
          </c:spPr>
          <c:invertIfNegative val="0"/>
          <c:dPt>
            <c:idx val="0"/>
            <c:invertIfNegative val="0"/>
            <c:bubble3D val="0"/>
            <c:spPr>
              <a:solidFill>
                <a:schemeClr val="accent6">
                  <a:lumMod val="75000"/>
                </a:schemeClr>
              </a:solidFill>
              <a:ln>
                <a:noFill/>
              </a:ln>
              <a:effectLst/>
            </c:spPr>
            <c:extLst>
              <c:ext xmlns:c16="http://schemas.microsoft.com/office/drawing/2014/chart" uri="{C3380CC4-5D6E-409C-BE32-E72D297353CC}">
                <c16:uniqueId val="{0000000B-8145-4EEA-BB07-1BC4AAA8C4D3}"/>
              </c:ext>
            </c:extLst>
          </c:dPt>
          <c:dPt>
            <c:idx val="1"/>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1-8145-4EEA-BB07-1BC4AAA8C4D3}"/>
              </c:ext>
            </c:extLst>
          </c:dPt>
          <c:dPt>
            <c:idx val="4"/>
            <c:invertIfNegative val="0"/>
            <c:bubble3D val="0"/>
            <c:spPr>
              <a:solidFill>
                <a:schemeClr val="accent3">
                  <a:lumMod val="60000"/>
                  <a:lumOff val="40000"/>
                </a:schemeClr>
              </a:solidFill>
              <a:ln>
                <a:noFill/>
              </a:ln>
              <a:effectLst/>
            </c:spPr>
            <c:extLst>
              <c:ext xmlns:c16="http://schemas.microsoft.com/office/drawing/2014/chart" uri="{C3380CC4-5D6E-409C-BE32-E72D297353CC}">
                <c16:uniqueId val="{00000003-8145-4EEA-BB07-1BC4AAA8C4D3}"/>
              </c:ext>
            </c:extLst>
          </c:dPt>
          <c:dPt>
            <c:idx val="7"/>
            <c:invertIfNegative val="0"/>
            <c:bubble3D val="0"/>
            <c:spPr>
              <a:solidFill>
                <a:schemeClr val="accent3">
                  <a:lumMod val="60000"/>
                  <a:lumOff val="40000"/>
                </a:schemeClr>
              </a:solidFill>
              <a:ln>
                <a:noFill/>
              </a:ln>
              <a:effectLst/>
            </c:spPr>
            <c:extLst>
              <c:ext xmlns:c16="http://schemas.microsoft.com/office/drawing/2014/chart" uri="{C3380CC4-5D6E-409C-BE32-E72D297353CC}">
                <c16:uniqueId val="{00000005-8145-4EEA-BB07-1BC4AAA8C4D3}"/>
              </c:ext>
            </c:extLst>
          </c:dPt>
          <c:dPt>
            <c:idx val="10"/>
            <c:invertIfNegative val="0"/>
            <c:bubble3D val="0"/>
            <c:spPr>
              <a:solidFill>
                <a:schemeClr val="accent3">
                  <a:lumMod val="60000"/>
                  <a:lumOff val="40000"/>
                </a:schemeClr>
              </a:solidFill>
              <a:ln>
                <a:noFill/>
              </a:ln>
              <a:effectLst/>
            </c:spPr>
            <c:extLst>
              <c:ext xmlns:c16="http://schemas.microsoft.com/office/drawing/2014/chart" uri="{C3380CC4-5D6E-409C-BE32-E72D297353CC}">
                <c16:uniqueId val="{00000007-8145-4EEA-BB07-1BC4AAA8C4D3}"/>
              </c:ext>
            </c:extLst>
          </c:dPt>
          <c:dPt>
            <c:idx val="13"/>
            <c:invertIfNegative val="0"/>
            <c:bubble3D val="0"/>
            <c:spPr>
              <a:solidFill>
                <a:schemeClr val="accent3">
                  <a:lumMod val="60000"/>
                  <a:lumOff val="40000"/>
                </a:schemeClr>
              </a:solidFill>
              <a:ln>
                <a:noFill/>
              </a:ln>
              <a:effectLst/>
            </c:spPr>
            <c:extLst>
              <c:ext xmlns:c16="http://schemas.microsoft.com/office/drawing/2014/chart" uri="{C3380CC4-5D6E-409C-BE32-E72D297353CC}">
                <c16:uniqueId val="{00000009-8145-4EEA-BB07-1BC4AAA8C4D3}"/>
              </c:ext>
            </c:extLst>
          </c:dPt>
          <c:dLbls>
            <c:dLbl>
              <c:idx val="0"/>
              <c:layout>
                <c:manualLayout>
                  <c:x val="1.0775862068965412E-2"/>
                  <c:y val="1.1261261261260424E-3"/>
                </c:manualLayout>
              </c:layout>
              <c:spPr>
                <a:noFill/>
                <a:ln>
                  <a:noFill/>
                </a:ln>
                <a:effectLst/>
              </c:spPr>
              <c:txPr>
                <a:bodyPr rot="0" spcFirstLastPara="1" vertOverflow="ellipsis" vert="horz" wrap="square" lIns="38100" tIns="19050" rIns="38100" bIns="19050" anchor="ctr" anchorCtr="1">
                  <a:noAutofit/>
                </a:bodyPr>
                <a:lstStyle/>
                <a:p>
                  <a:pPr>
                    <a:defRPr sz="18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6.4820458865055663E-2"/>
                      <c:h val="5.8502340923600765E-2"/>
                    </c:manualLayout>
                  </c15:layout>
                </c:ext>
                <c:ext xmlns:c16="http://schemas.microsoft.com/office/drawing/2014/chart" uri="{C3380CC4-5D6E-409C-BE32-E72D297353CC}">
                  <c16:uniqueId val="{0000000B-8145-4EEA-BB07-1BC4AAA8C4D3}"/>
                </c:ext>
              </c:extLst>
            </c:dLbl>
            <c:dLbl>
              <c:idx val="1"/>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1-8145-4EEA-BB07-1BC4AAA8C4D3}"/>
                </c:ext>
              </c:extLst>
            </c:dLbl>
            <c:dLbl>
              <c:idx val="7"/>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5-8145-4EEA-BB07-1BC4AAA8C4D3}"/>
                </c:ext>
              </c:extLst>
            </c:dLbl>
            <c:dLbl>
              <c:idx val="1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7-8145-4EEA-BB07-1BC4AAA8C4D3}"/>
                </c:ext>
              </c:extLst>
            </c:dLbl>
            <c:dLbl>
              <c:idx val="13"/>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9-8145-4EEA-BB07-1BC4AAA8C4D3}"/>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'Chronic Absent Sub Groups'!$A$15:$A$28</c:f>
              <c:strCache>
                <c:ptCount val="14"/>
                <c:pt idx="0">
                  <c:v>Non-Homeless</c:v>
                </c:pt>
                <c:pt idx="1">
                  <c:v>Homeless</c:v>
                </c:pt>
                <c:pt idx="3">
                  <c:v>Non-Free or Reduced Priced Lunch</c:v>
                </c:pt>
                <c:pt idx="4">
                  <c:v>Free or Reduced Priced Lunch</c:v>
                </c:pt>
                <c:pt idx="6">
                  <c:v>Non-English Learner</c:v>
                </c:pt>
                <c:pt idx="7">
                  <c:v>English Learner</c:v>
                </c:pt>
                <c:pt idx="9">
                  <c:v>Non-Special Education</c:v>
                </c:pt>
                <c:pt idx="10">
                  <c:v>Special Education</c:v>
                </c:pt>
                <c:pt idx="12">
                  <c:v>Non-Gifted</c:v>
                </c:pt>
                <c:pt idx="13">
                  <c:v>Gifted</c:v>
                </c:pt>
              </c:strCache>
            </c:strRef>
          </c:cat>
          <c:val>
            <c:numRef>
              <c:f>'Chronic Absent Sub Groups'!$C$15:$C$28</c:f>
              <c:numCache>
                <c:formatCode>0%</c:formatCode>
                <c:ptCount val="14"/>
                <c:pt idx="0">
                  <c:v>0.31675181500403332</c:v>
                </c:pt>
                <c:pt idx="1">
                  <c:v>0.7142857142857143</c:v>
                </c:pt>
                <c:pt idx="3">
                  <c:v>0.23117760617760619</c:v>
                </c:pt>
                <c:pt idx="4">
                  <c:v>0.45911277391769106</c:v>
                </c:pt>
                <c:pt idx="6">
                  <c:v>0.3270129156361638</c:v>
                </c:pt>
                <c:pt idx="7">
                  <c:v>0.48684210526315791</c:v>
                </c:pt>
                <c:pt idx="9">
                  <c:v>0.32305055698371893</c:v>
                </c:pt>
                <c:pt idx="10">
                  <c:v>0.46832579185520362</c:v>
                </c:pt>
                <c:pt idx="12">
                  <c:v>0.3552668737644733</c:v>
                </c:pt>
                <c:pt idx="13">
                  <c:v>0.19900497512437812</c:v>
                </c:pt>
              </c:numCache>
            </c:numRef>
          </c:val>
          <c:extLst>
            <c:ext xmlns:c16="http://schemas.microsoft.com/office/drawing/2014/chart" uri="{C3380CC4-5D6E-409C-BE32-E72D297353CC}">
              <c16:uniqueId val="{0000000A-8145-4EEA-BB07-1BC4AAA8C4D3}"/>
            </c:ext>
          </c:extLst>
        </c:ser>
        <c:dLbls>
          <c:dLblPos val="outEnd"/>
          <c:showLegendKey val="0"/>
          <c:showVal val="1"/>
          <c:showCatName val="0"/>
          <c:showSerName val="0"/>
          <c:showPercent val="0"/>
          <c:showBubbleSize val="0"/>
        </c:dLbls>
        <c:gapWidth val="50"/>
        <c:axId val="655749344"/>
        <c:axId val="655748560"/>
      </c:barChart>
      <c:catAx>
        <c:axId val="6557493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655748560"/>
        <c:crosses val="autoZero"/>
        <c:auto val="1"/>
        <c:lblAlgn val="ctr"/>
        <c:lblOffset val="100"/>
        <c:noMultiLvlLbl val="0"/>
      </c:catAx>
      <c:valAx>
        <c:axId val="65574856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55749344"/>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spc="0" baseline="0">
                <a:solidFill>
                  <a:schemeClr val="tx1">
                    <a:lumMod val="65000"/>
                    <a:lumOff val="35000"/>
                  </a:schemeClr>
                </a:solidFill>
                <a:latin typeface="+mn-lt"/>
                <a:ea typeface="+mn-ea"/>
                <a:cs typeface="+mn-cs"/>
              </a:defRPr>
            </a:pPr>
            <a:r>
              <a:rPr lang="en-US" sz="2100" dirty="0">
                <a:solidFill>
                  <a:schemeClr val="tx1"/>
                </a:solidFill>
              </a:rPr>
              <a:t>Percent of Class of 2017 Chronically Absent One or More Years</a:t>
            </a:r>
            <a:r>
              <a:rPr lang="en-US" sz="2100" baseline="0" dirty="0">
                <a:solidFill>
                  <a:schemeClr val="tx1"/>
                </a:solidFill>
              </a:rPr>
              <a:t> in High School by Race and Homeless Status.</a:t>
            </a:r>
            <a:endParaRPr lang="en-US" sz="2100" dirty="0">
              <a:solidFill>
                <a:schemeClr val="tx1"/>
              </a:solidFill>
            </a:endParaRPr>
          </a:p>
        </c:rich>
      </c:tx>
      <c:overlay val="0"/>
      <c:spPr>
        <a:noFill/>
        <a:ln>
          <a:noFill/>
        </a:ln>
        <a:effectLst/>
      </c:spPr>
      <c:txPr>
        <a:bodyPr rot="0" spcFirstLastPara="1" vertOverflow="ellipsis" vert="horz" wrap="square" anchor="ctr" anchorCtr="1"/>
        <a:lstStyle/>
        <a:p>
          <a:pPr>
            <a:defRPr sz="2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0735914260717411"/>
          <c:y val="0.16614829396325459"/>
          <c:w val="0.74048118985126854"/>
          <c:h val="0.631810314251259"/>
        </c:manualLayout>
      </c:layout>
      <c:barChart>
        <c:barDir val="bar"/>
        <c:grouping val="clustered"/>
        <c:varyColors val="0"/>
        <c:ser>
          <c:idx val="0"/>
          <c:order val="0"/>
          <c:tx>
            <c:strRef>
              <c:f>Sheet2!$B$2</c:f>
              <c:strCache>
                <c:ptCount val="1"/>
                <c:pt idx="0">
                  <c:v>Housed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Sheet2!$A$3:$A$10</c:f>
              <c:strCache>
                <c:ptCount val="8"/>
                <c:pt idx="0">
                  <c:v>Asian</c:v>
                </c:pt>
                <c:pt idx="1">
                  <c:v>White</c:v>
                </c:pt>
                <c:pt idx="2">
                  <c:v>Multi-Racial</c:v>
                </c:pt>
                <c:pt idx="3">
                  <c:v>Black</c:v>
                </c:pt>
                <c:pt idx="4">
                  <c:v>Hispanic</c:v>
                </c:pt>
                <c:pt idx="5">
                  <c:v>Pacific Islander</c:v>
                </c:pt>
                <c:pt idx="6">
                  <c:v>American Indian</c:v>
                </c:pt>
                <c:pt idx="7">
                  <c:v>All Students</c:v>
                </c:pt>
              </c:strCache>
            </c:strRef>
          </c:cat>
          <c:val>
            <c:numRef>
              <c:f>Sheet2!$B$3:$B$10</c:f>
              <c:numCache>
                <c:formatCode>0%</c:formatCode>
                <c:ptCount val="8"/>
                <c:pt idx="0">
                  <c:v>0.107</c:v>
                </c:pt>
                <c:pt idx="1">
                  <c:v>0.28100000000000003</c:v>
                </c:pt>
                <c:pt idx="2">
                  <c:v>0.28699999999999998</c:v>
                </c:pt>
                <c:pt idx="3">
                  <c:v>0.375</c:v>
                </c:pt>
                <c:pt idx="4">
                  <c:v>0.38800000000000001</c:v>
                </c:pt>
                <c:pt idx="5">
                  <c:v>0.41899999999999998</c:v>
                </c:pt>
                <c:pt idx="6">
                  <c:v>0.42899999999999999</c:v>
                </c:pt>
                <c:pt idx="7">
                  <c:v>0.317</c:v>
                </c:pt>
              </c:numCache>
            </c:numRef>
          </c:val>
          <c:extLst>
            <c:ext xmlns:c16="http://schemas.microsoft.com/office/drawing/2014/chart" uri="{C3380CC4-5D6E-409C-BE32-E72D297353CC}">
              <c16:uniqueId val="{00000000-4EC4-4778-9B56-9DEBA4A9276C}"/>
            </c:ext>
          </c:extLst>
        </c:ser>
        <c:ser>
          <c:idx val="1"/>
          <c:order val="1"/>
          <c:tx>
            <c:strRef>
              <c:f>Sheet2!$C$2</c:f>
              <c:strCache>
                <c:ptCount val="1"/>
                <c:pt idx="0">
                  <c:v>Homeless</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Sheet2!$A$3:$A$10</c:f>
              <c:strCache>
                <c:ptCount val="8"/>
                <c:pt idx="0">
                  <c:v>Asian</c:v>
                </c:pt>
                <c:pt idx="1">
                  <c:v>White</c:v>
                </c:pt>
                <c:pt idx="2">
                  <c:v>Multi-Racial</c:v>
                </c:pt>
                <c:pt idx="3">
                  <c:v>Black</c:v>
                </c:pt>
                <c:pt idx="4">
                  <c:v>Hispanic</c:v>
                </c:pt>
                <c:pt idx="5">
                  <c:v>Pacific Islander</c:v>
                </c:pt>
                <c:pt idx="6">
                  <c:v>American Indian</c:v>
                </c:pt>
                <c:pt idx="7">
                  <c:v>All Students</c:v>
                </c:pt>
              </c:strCache>
            </c:strRef>
          </c:cat>
          <c:val>
            <c:numRef>
              <c:f>Sheet2!$C$3:$C$10</c:f>
              <c:numCache>
                <c:formatCode>0%</c:formatCode>
                <c:ptCount val="8"/>
                <c:pt idx="0">
                  <c:v>0.45500000000000002</c:v>
                </c:pt>
                <c:pt idx="1">
                  <c:v>0.70399999999999996</c:v>
                </c:pt>
                <c:pt idx="2">
                  <c:v>0.73299999999999998</c:v>
                </c:pt>
                <c:pt idx="3">
                  <c:v>0.66700000000000004</c:v>
                </c:pt>
                <c:pt idx="4">
                  <c:v>0.745</c:v>
                </c:pt>
                <c:pt idx="7">
                  <c:v>0.71399999999999997</c:v>
                </c:pt>
              </c:numCache>
            </c:numRef>
          </c:val>
          <c:extLst>
            <c:ext xmlns:c16="http://schemas.microsoft.com/office/drawing/2014/chart" uri="{C3380CC4-5D6E-409C-BE32-E72D297353CC}">
              <c16:uniqueId val="{00000001-4EC4-4778-9B56-9DEBA4A9276C}"/>
            </c:ext>
          </c:extLst>
        </c:ser>
        <c:dLbls>
          <c:dLblPos val="outEnd"/>
          <c:showLegendKey val="0"/>
          <c:showVal val="1"/>
          <c:showCatName val="0"/>
          <c:showSerName val="0"/>
          <c:showPercent val="0"/>
          <c:showBubbleSize val="0"/>
        </c:dLbls>
        <c:gapWidth val="75"/>
        <c:overlap val="-25"/>
        <c:axId val="548232056"/>
        <c:axId val="548236648"/>
      </c:barChart>
      <c:catAx>
        <c:axId val="5482320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548236648"/>
        <c:crosses val="autoZero"/>
        <c:auto val="1"/>
        <c:lblAlgn val="ctr"/>
        <c:lblOffset val="100"/>
        <c:noMultiLvlLbl val="0"/>
      </c:catAx>
      <c:valAx>
        <c:axId val="54823664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48232056"/>
        <c:crosses val="autoZero"/>
        <c:crossBetween val="between"/>
      </c:valAx>
      <c:spPr>
        <a:noFill/>
        <a:ln>
          <a:noFill/>
        </a:ln>
        <a:effectLst/>
      </c:spPr>
    </c:plotArea>
    <c:legend>
      <c:legendPos val="b"/>
      <c:layout>
        <c:manualLayout>
          <c:xMode val="edge"/>
          <c:yMode val="edge"/>
          <c:x val="0.3037441515462741"/>
          <c:y val="0.86507678938781296"/>
          <c:w val="0.46231838411502918"/>
          <c:h val="4.4010319605571689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100" b="0" i="0" u="none" strike="noStrike" kern="1200" spc="0" baseline="0">
                <a:solidFill>
                  <a:schemeClr val="tx1"/>
                </a:solidFill>
                <a:latin typeface="+mn-lt"/>
                <a:ea typeface="+mn-ea"/>
                <a:cs typeface="+mn-cs"/>
              </a:defRPr>
            </a:pPr>
            <a:r>
              <a:rPr lang="en-US" sz="2100" b="0" i="0" baseline="0" dirty="0" smtClean="0">
                <a:solidFill>
                  <a:schemeClr val="tx1"/>
                </a:solidFill>
                <a:effectLst/>
              </a:rPr>
              <a:t>Percent of Class of </a:t>
            </a:r>
            <a:r>
              <a:rPr lang="en-US" sz="2100" b="0" i="0" baseline="0" dirty="0">
                <a:solidFill>
                  <a:schemeClr val="tx1"/>
                </a:solidFill>
                <a:effectLst/>
              </a:rPr>
              <a:t>2017 </a:t>
            </a:r>
            <a:r>
              <a:rPr lang="en-US" sz="2100" b="0" i="0" baseline="0" dirty="0" smtClean="0">
                <a:solidFill>
                  <a:schemeClr val="tx1"/>
                </a:solidFill>
                <a:effectLst/>
              </a:rPr>
              <a:t>Who Did and Did Not Graduate Among </a:t>
            </a:r>
            <a:r>
              <a:rPr lang="en-US" sz="2100" b="0" i="0" baseline="0" dirty="0">
                <a:solidFill>
                  <a:schemeClr val="tx1"/>
                </a:solidFill>
                <a:effectLst/>
              </a:rPr>
              <a:t>Students Chronically Absent 1 or More Years in High School </a:t>
            </a:r>
            <a:r>
              <a:rPr lang="en-US" sz="2100" b="0" i="0" baseline="0" dirty="0" smtClean="0">
                <a:solidFill>
                  <a:schemeClr val="tx1"/>
                </a:solidFill>
                <a:effectLst/>
              </a:rPr>
              <a:t>by Homeless Status. </a:t>
            </a:r>
            <a:r>
              <a:rPr lang="en-US" sz="2100" dirty="0" smtClean="0">
                <a:solidFill>
                  <a:schemeClr val="tx1"/>
                </a:solidFill>
              </a:rPr>
              <a:t> </a:t>
            </a:r>
            <a:endParaRPr lang="en-US" sz="2100" dirty="0">
              <a:solidFill>
                <a:schemeClr val="tx1"/>
              </a:solidFill>
            </a:endParaRPr>
          </a:p>
        </c:rich>
      </c:tx>
      <c:layout>
        <c:manualLayout>
          <c:xMode val="edge"/>
          <c:yMode val="edge"/>
          <c:x val="0.11621019247594051"/>
          <c:y val="2.4809711286089237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1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42471697287839022"/>
          <c:y val="0.23366051846258945"/>
          <c:w val="0.53377613735783025"/>
          <c:h val="0.60371568418812516"/>
        </c:manualLayout>
      </c:layout>
      <c:barChart>
        <c:barDir val="bar"/>
        <c:grouping val="stacked"/>
        <c:varyColors val="0"/>
        <c:ser>
          <c:idx val="0"/>
          <c:order val="0"/>
          <c:tx>
            <c:strRef>
              <c:f>'Mult Years Grad - SubPops'!$C$70</c:f>
              <c:strCache>
                <c:ptCount val="1"/>
                <c:pt idx="0">
                  <c:v>Graduated</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'Mult Years Grad - SubPops'!$A$71:$A$109</c:f>
              <c:strCache>
                <c:ptCount val="5"/>
                <c:pt idx="0">
                  <c:v>Homeless &amp; Chronically Absent </c:v>
                </c:pt>
                <c:pt idx="1">
                  <c:v>FRL &amp; Chronically Absent </c:v>
                </c:pt>
                <c:pt idx="2">
                  <c:v>English Learner &amp; Chronically Absent </c:v>
                </c:pt>
                <c:pt idx="3">
                  <c:v>Disability &amp; Chronically Absent </c:v>
                </c:pt>
                <c:pt idx="4">
                  <c:v>Gifted &amp; Chronically Absent </c:v>
                </c:pt>
              </c:strCache>
            </c:strRef>
          </c:cat>
          <c:val>
            <c:numRef>
              <c:f>'Mult Years Grad - SubPops'!$C$71:$C$109</c:f>
              <c:numCache>
                <c:formatCode>0%</c:formatCode>
                <c:ptCount val="5"/>
                <c:pt idx="0">
                  <c:v>0.54374999999999996</c:v>
                </c:pt>
                <c:pt idx="1">
                  <c:v>0.68568102444703138</c:v>
                </c:pt>
                <c:pt idx="2">
                  <c:v>0.56756756756756754</c:v>
                </c:pt>
                <c:pt idx="3">
                  <c:v>0.43478260869565216</c:v>
                </c:pt>
                <c:pt idx="4">
                  <c:v>0.92500000000000004</c:v>
                </c:pt>
              </c:numCache>
            </c:numRef>
          </c:val>
          <c:extLst>
            <c:ext xmlns:c16="http://schemas.microsoft.com/office/drawing/2014/chart" uri="{C3380CC4-5D6E-409C-BE32-E72D297353CC}">
              <c16:uniqueId val="{00000000-ED18-4DEF-924C-3099526DBF23}"/>
            </c:ext>
          </c:extLst>
        </c:ser>
        <c:ser>
          <c:idx val="1"/>
          <c:order val="1"/>
          <c:tx>
            <c:strRef>
              <c:f>'Mult Years Grad - SubPops'!$D$70</c:f>
              <c:strCache>
                <c:ptCount val="1"/>
                <c:pt idx="0">
                  <c:v>Did Not Graduate</c:v>
                </c:pt>
              </c:strCache>
            </c:strRef>
          </c:tx>
          <c:spPr>
            <a:solidFill>
              <a:schemeClr val="accent5">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'Mult Years Grad - SubPops'!$A$71:$A$109</c:f>
              <c:strCache>
                <c:ptCount val="5"/>
                <c:pt idx="0">
                  <c:v>Homeless &amp; Chronically Absent </c:v>
                </c:pt>
                <c:pt idx="1">
                  <c:v>FRL &amp; Chronically Absent </c:v>
                </c:pt>
                <c:pt idx="2">
                  <c:v>English Learner &amp; Chronically Absent </c:v>
                </c:pt>
                <c:pt idx="3">
                  <c:v>Disability &amp; Chronically Absent </c:v>
                </c:pt>
                <c:pt idx="4">
                  <c:v>Gifted &amp; Chronically Absent </c:v>
                </c:pt>
              </c:strCache>
            </c:strRef>
          </c:cat>
          <c:val>
            <c:numRef>
              <c:f>'Mult Years Grad - SubPops'!$D$71:$D$109</c:f>
              <c:numCache>
                <c:formatCode>0%</c:formatCode>
                <c:ptCount val="5"/>
                <c:pt idx="0">
                  <c:v>0.45624999999999999</c:v>
                </c:pt>
                <c:pt idx="1">
                  <c:v>0.31431897555296856</c:v>
                </c:pt>
                <c:pt idx="2">
                  <c:v>0.43243243243243246</c:v>
                </c:pt>
                <c:pt idx="3">
                  <c:v>0.56521739130434778</c:v>
                </c:pt>
                <c:pt idx="4">
                  <c:v>7.4999999999999997E-2</c:v>
                </c:pt>
              </c:numCache>
            </c:numRef>
          </c:val>
          <c:extLst>
            <c:ext xmlns:c16="http://schemas.microsoft.com/office/drawing/2014/chart" uri="{C3380CC4-5D6E-409C-BE32-E72D297353CC}">
              <c16:uniqueId val="{00000002-ED18-4DEF-924C-3099526DBF23}"/>
            </c:ext>
          </c:extLst>
        </c:ser>
        <c:dLbls>
          <c:showLegendKey val="0"/>
          <c:showVal val="0"/>
          <c:showCatName val="0"/>
          <c:showSerName val="0"/>
          <c:showPercent val="0"/>
          <c:showBubbleSize val="0"/>
        </c:dLbls>
        <c:gapWidth val="50"/>
        <c:overlap val="100"/>
        <c:axId val="472700600"/>
        <c:axId val="472706088"/>
      </c:barChart>
      <c:catAx>
        <c:axId val="4727006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472706088"/>
        <c:crosses val="autoZero"/>
        <c:auto val="1"/>
        <c:lblAlgn val="ctr"/>
        <c:lblOffset val="100"/>
        <c:noMultiLvlLbl val="0"/>
      </c:catAx>
      <c:valAx>
        <c:axId val="472706088"/>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72700600"/>
        <c:crosses val="autoZero"/>
        <c:crossBetween val="between"/>
        <c:majorUnit val="0.2"/>
      </c:valAx>
      <c:spPr>
        <a:noFill/>
        <a:ln>
          <a:noFill/>
        </a:ln>
        <a:effectLst/>
      </c:spPr>
    </c:plotArea>
    <c:legend>
      <c:legendPos val="r"/>
      <c:layout>
        <c:manualLayout>
          <c:xMode val="edge"/>
          <c:yMode val="edge"/>
          <c:x val="0.19897506561679787"/>
          <c:y val="0.93119333900829959"/>
          <c:w val="0.58265288713910757"/>
          <c:h val="5.3869376286470406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100" b="0" i="0" u="none" strike="noStrike" kern="1200" spc="0" baseline="0">
                <a:solidFill>
                  <a:schemeClr val="tx1"/>
                </a:solidFill>
                <a:latin typeface="+mn-lt"/>
                <a:ea typeface="+mn-ea"/>
                <a:cs typeface="+mn-cs"/>
              </a:defRPr>
            </a:pPr>
            <a:r>
              <a:rPr lang="en-US" sz="2100" b="0" i="0" baseline="0" dirty="0" smtClean="0">
                <a:solidFill>
                  <a:schemeClr val="tx1"/>
                </a:solidFill>
                <a:effectLst/>
              </a:rPr>
              <a:t>Percent of Class of </a:t>
            </a:r>
            <a:r>
              <a:rPr lang="en-US" sz="2100" b="0" i="0" baseline="0" dirty="0">
                <a:solidFill>
                  <a:schemeClr val="tx1"/>
                </a:solidFill>
                <a:effectLst/>
              </a:rPr>
              <a:t>2017 </a:t>
            </a:r>
            <a:r>
              <a:rPr lang="en-US" sz="2100" b="0" i="0" baseline="0" dirty="0" smtClean="0">
                <a:solidFill>
                  <a:schemeClr val="tx1"/>
                </a:solidFill>
                <a:effectLst/>
              </a:rPr>
              <a:t>Who Did and Did Not Graduate Among </a:t>
            </a:r>
            <a:r>
              <a:rPr lang="en-US" sz="2100" b="0" i="0" baseline="0" dirty="0">
                <a:solidFill>
                  <a:schemeClr val="tx1"/>
                </a:solidFill>
                <a:effectLst/>
              </a:rPr>
              <a:t>Students Chronically Absent 1 or More Years in High School </a:t>
            </a:r>
            <a:r>
              <a:rPr lang="en-US" sz="2100" b="0" i="0" baseline="0" dirty="0" smtClean="0">
                <a:solidFill>
                  <a:schemeClr val="tx1"/>
                </a:solidFill>
                <a:effectLst/>
              </a:rPr>
              <a:t>by Homeless Status. </a:t>
            </a:r>
            <a:r>
              <a:rPr lang="en-US" sz="2100" dirty="0" smtClean="0">
                <a:solidFill>
                  <a:schemeClr val="tx1"/>
                </a:solidFill>
              </a:rPr>
              <a:t> </a:t>
            </a:r>
            <a:endParaRPr lang="en-US" sz="2100" dirty="0">
              <a:solidFill>
                <a:schemeClr val="tx1"/>
              </a:solidFill>
            </a:endParaRPr>
          </a:p>
        </c:rich>
      </c:tx>
      <c:layout>
        <c:manualLayout>
          <c:xMode val="edge"/>
          <c:yMode val="edge"/>
          <c:x val="0.11621019247594051"/>
          <c:y val="2.4809711286089237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1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42471697287839022"/>
          <c:y val="0.23366051846258945"/>
          <c:w val="0.53377613735783025"/>
          <c:h val="0.37398595445839539"/>
        </c:manualLayout>
      </c:layout>
      <c:barChart>
        <c:barDir val="bar"/>
        <c:grouping val="stacked"/>
        <c:varyColors val="0"/>
        <c:ser>
          <c:idx val="0"/>
          <c:order val="0"/>
          <c:tx>
            <c:strRef>
              <c:f>'Mult Years Grad - SubPops'!$C$70</c:f>
              <c:strCache>
                <c:ptCount val="1"/>
                <c:pt idx="0">
                  <c:v>Graduated</c:v>
                </c:pt>
              </c:strCache>
            </c:strRef>
          </c:tx>
          <c:spPr>
            <a:solidFill>
              <a:srgbClr val="9D87B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'Mult Years Grad - SubPops'!$A$71:$A$109</c:f>
              <c:strCache>
                <c:ptCount val="2"/>
                <c:pt idx="0">
                  <c:v>Not Homeless &amp; Chronically Absent </c:v>
                </c:pt>
                <c:pt idx="1">
                  <c:v>Homeless &amp; Chronically Absent </c:v>
                </c:pt>
              </c:strCache>
            </c:strRef>
          </c:cat>
          <c:val>
            <c:numRef>
              <c:f>'Mult Years Grad - SubPops'!$C$71:$C$109</c:f>
              <c:numCache>
                <c:formatCode>0%</c:formatCode>
                <c:ptCount val="2"/>
                <c:pt idx="0">
                  <c:v>0.76061120543293714</c:v>
                </c:pt>
                <c:pt idx="1">
                  <c:v>0.54374999999999996</c:v>
                </c:pt>
              </c:numCache>
            </c:numRef>
          </c:val>
          <c:extLst>
            <c:ext xmlns:c16="http://schemas.microsoft.com/office/drawing/2014/chart" uri="{C3380CC4-5D6E-409C-BE32-E72D297353CC}">
              <c16:uniqueId val="{00000000-ED18-4DEF-924C-3099526DBF23}"/>
            </c:ext>
          </c:extLst>
        </c:ser>
        <c:ser>
          <c:idx val="1"/>
          <c:order val="1"/>
          <c:tx>
            <c:strRef>
              <c:f>'Mult Years Grad - SubPops'!$D$70</c:f>
              <c:strCache>
                <c:ptCount val="1"/>
                <c:pt idx="0">
                  <c:v>Did Not Graduate</c:v>
                </c:pt>
              </c:strCache>
            </c:strRef>
          </c:tx>
          <c:spPr>
            <a:solidFill>
              <a:schemeClr val="accent4">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'Mult Years Grad - SubPops'!$A$71:$A$109</c:f>
              <c:strCache>
                <c:ptCount val="2"/>
                <c:pt idx="0">
                  <c:v>Not Homeless &amp; Chronically Absent </c:v>
                </c:pt>
                <c:pt idx="1">
                  <c:v>Homeless &amp; Chronically Absent </c:v>
                </c:pt>
              </c:strCache>
            </c:strRef>
          </c:cat>
          <c:val>
            <c:numRef>
              <c:f>'Mult Years Grad - SubPops'!$D$71:$D$109</c:f>
              <c:numCache>
                <c:formatCode>0%</c:formatCode>
                <c:ptCount val="2"/>
                <c:pt idx="0">
                  <c:v>0.23938879456706283</c:v>
                </c:pt>
                <c:pt idx="1">
                  <c:v>0.45624999999999999</c:v>
                </c:pt>
              </c:numCache>
            </c:numRef>
          </c:val>
          <c:extLst>
            <c:ext xmlns:c16="http://schemas.microsoft.com/office/drawing/2014/chart" uri="{C3380CC4-5D6E-409C-BE32-E72D297353CC}">
              <c16:uniqueId val="{00000002-ED18-4DEF-924C-3099526DBF23}"/>
            </c:ext>
          </c:extLst>
        </c:ser>
        <c:dLbls>
          <c:showLegendKey val="0"/>
          <c:showVal val="0"/>
          <c:showCatName val="0"/>
          <c:showSerName val="0"/>
          <c:showPercent val="0"/>
          <c:showBubbleSize val="0"/>
        </c:dLbls>
        <c:gapWidth val="50"/>
        <c:overlap val="100"/>
        <c:axId val="472700600"/>
        <c:axId val="472706088"/>
      </c:barChart>
      <c:catAx>
        <c:axId val="4727006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472706088"/>
        <c:crosses val="autoZero"/>
        <c:auto val="1"/>
        <c:lblAlgn val="ctr"/>
        <c:lblOffset val="100"/>
        <c:noMultiLvlLbl val="0"/>
      </c:catAx>
      <c:valAx>
        <c:axId val="472706088"/>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72700600"/>
        <c:crosses val="autoZero"/>
        <c:crossBetween val="between"/>
        <c:majorUnit val="0.2"/>
      </c:valAx>
      <c:spPr>
        <a:noFill/>
        <a:ln>
          <a:noFill/>
        </a:ln>
        <a:effectLst/>
      </c:spPr>
    </c:plotArea>
    <c:legend>
      <c:legendPos val="r"/>
      <c:layout>
        <c:manualLayout>
          <c:xMode val="edge"/>
          <c:yMode val="edge"/>
          <c:x val="0.29064173228346457"/>
          <c:y val="0.71497712279208347"/>
          <c:w val="0.58265288713910757"/>
          <c:h val="5.3869376286470406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100" b="0" i="0" baseline="0" dirty="0">
                <a:solidFill>
                  <a:schemeClr val="tx1"/>
                </a:solidFill>
                <a:effectLst/>
              </a:rPr>
              <a:t>Percent of </a:t>
            </a:r>
            <a:r>
              <a:rPr lang="en-US" sz="2100" b="0" i="0" baseline="0" dirty="0" smtClean="0">
                <a:solidFill>
                  <a:schemeClr val="tx1"/>
                </a:solidFill>
                <a:effectLst/>
              </a:rPr>
              <a:t>Class of 2017 Who </a:t>
            </a:r>
            <a:r>
              <a:rPr lang="en-US" sz="2100" b="0" i="0" baseline="0" dirty="0">
                <a:solidFill>
                  <a:schemeClr val="tx1"/>
                </a:solidFill>
                <a:effectLst/>
              </a:rPr>
              <a:t>Graduated </a:t>
            </a:r>
            <a:r>
              <a:rPr lang="en-US" sz="2100" b="0" i="0" baseline="0" dirty="0" smtClean="0">
                <a:solidFill>
                  <a:schemeClr val="tx1"/>
                </a:solidFill>
                <a:effectLst/>
              </a:rPr>
              <a:t>by </a:t>
            </a:r>
            <a:r>
              <a:rPr lang="en-US" sz="2100" b="0" i="0" baseline="0" dirty="0">
                <a:solidFill>
                  <a:schemeClr val="tx1"/>
                </a:solidFill>
                <a:effectLst/>
              </a:rPr>
              <a:t>Number of Years Chronically Absent in High </a:t>
            </a:r>
            <a:r>
              <a:rPr lang="en-US" sz="2100" b="0" i="0" baseline="0" dirty="0" smtClean="0">
                <a:solidFill>
                  <a:schemeClr val="tx1"/>
                </a:solidFill>
                <a:effectLst/>
              </a:rPr>
              <a:t>School and Homeless Status.</a:t>
            </a:r>
            <a:endParaRPr lang="en-US" sz="2100" dirty="0">
              <a:solidFill>
                <a:schemeClr val="tx1"/>
              </a:solidFill>
              <a:effectLst/>
            </a:endParaRP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2059462394786856E-2"/>
          <c:y val="0.19452555409740444"/>
          <c:w val="0.90213593990406371"/>
          <c:h val="0.58410433070866141"/>
        </c:manualLayout>
      </c:layout>
      <c:barChart>
        <c:barDir val="col"/>
        <c:grouping val="clustered"/>
        <c:varyColors val="0"/>
        <c:ser>
          <c:idx val="0"/>
          <c:order val="0"/>
          <c:tx>
            <c:strRef>
              <c:f>'Mult Years Chronic and Grad'!$D$25</c:f>
              <c:strCache>
                <c:ptCount val="1"/>
                <c:pt idx="0">
                  <c:v>Housed - Graduated (n=3385)</c:v>
                </c:pt>
              </c:strCache>
            </c:strRef>
          </c:tx>
          <c:spPr>
            <a:solidFill>
              <a:schemeClr val="accent6">
                <a:lumMod val="75000"/>
              </a:schemeClr>
            </a:solidFill>
            <a:ln>
              <a:noFill/>
            </a:ln>
            <a:effectLst/>
          </c:spPr>
          <c:invertIfNegative val="0"/>
          <c:dLbls>
            <c:dLbl>
              <c:idx val="2"/>
              <c:layout>
                <c:manualLayout>
                  <c:x val="-1.4367816091955077E-3"/>
                  <c:y val="1.157407407407403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2E5-47F8-82F0-90BE0EFFD6D7}"/>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'Mult Years Chronic and Grad'!$A$26:$A$30</c:f>
              <c:strCache>
                <c:ptCount val="5"/>
                <c:pt idx="0">
                  <c:v>Not Chronically Absent</c:v>
                </c:pt>
                <c:pt idx="1">
                  <c:v>1 year</c:v>
                </c:pt>
                <c:pt idx="2">
                  <c:v>2 years</c:v>
                </c:pt>
                <c:pt idx="3">
                  <c:v>3 years</c:v>
                </c:pt>
                <c:pt idx="4">
                  <c:v>4 years</c:v>
                </c:pt>
              </c:strCache>
            </c:strRef>
          </c:cat>
          <c:val>
            <c:numRef>
              <c:f>'Mult Years Chronic and Grad'!$D$26:$D$30</c:f>
              <c:numCache>
                <c:formatCode>0%</c:formatCode>
                <c:ptCount val="5"/>
                <c:pt idx="0">
                  <c:v>0.98</c:v>
                </c:pt>
                <c:pt idx="1">
                  <c:v>0.88600000000000001</c:v>
                </c:pt>
                <c:pt idx="2">
                  <c:v>0.76800000000000002</c:v>
                </c:pt>
                <c:pt idx="3">
                  <c:v>0.65800000000000003</c:v>
                </c:pt>
                <c:pt idx="4">
                  <c:v>0.57699999999999996</c:v>
                </c:pt>
              </c:numCache>
            </c:numRef>
          </c:val>
          <c:extLst>
            <c:ext xmlns:c16="http://schemas.microsoft.com/office/drawing/2014/chart" uri="{C3380CC4-5D6E-409C-BE32-E72D297353CC}">
              <c16:uniqueId val="{00000000-6F04-4782-9544-4BE782DAC0E1}"/>
            </c:ext>
          </c:extLst>
        </c:ser>
        <c:ser>
          <c:idx val="1"/>
          <c:order val="1"/>
          <c:tx>
            <c:strRef>
              <c:f>'Mult Years Chronic and Grad'!$E$25</c:f>
              <c:strCache>
                <c:ptCount val="1"/>
                <c:pt idx="0">
                  <c:v>Homeless - Graduated (n=145)</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'Mult Years Chronic and Grad'!$A$26:$A$30</c:f>
              <c:strCache>
                <c:ptCount val="5"/>
                <c:pt idx="0">
                  <c:v>Not Chronically Absent</c:v>
                </c:pt>
                <c:pt idx="1">
                  <c:v>1 year</c:v>
                </c:pt>
                <c:pt idx="2">
                  <c:v>2 years</c:v>
                </c:pt>
                <c:pt idx="3">
                  <c:v>3 years</c:v>
                </c:pt>
                <c:pt idx="4">
                  <c:v>4 years</c:v>
                </c:pt>
              </c:strCache>
            </c:strRef>
          </c:cat>
          <c:val>
            <c:numRef>
              <c:f>'Mult Years Chronic and Grad'!$E$26:$E$30</c:f>
              <c:numCache>
                <c:formatCode>0%</c:formatCode>
                <c:ptCount val="5"/>
                <c:pt idx="0">
                  <c:v>0.90600000000000003</c:v>
                </c:pt>
                <c:pt idx="1">
                  <c:v>0.69399999999999995</c:v>
                </c:pt>
                <c:pt idx="2">
                  <c:v>0.63900000000000001</c:v>
                </c:pt>
                <c:pt idx="3">
                  <c:v>0.39500000000000002</c:v>
                </c:pt>
                <c:pt idx="4">
                  <c:v>0.48899999999999999</c:v>
                </c:pt>
              </c:numCache>
            </c:numRef>
          </c:val>
          <c:extLst>
            <c:ext xmlns:c16="http://schemas.microsoft.com/office/drawing/2014/chart" uri="{C3380CC4-5D6E-409C-BE32-E72D297353CC}">
              <c16:uniqueId val="{00000001-6F04-4782-9544-4BE782DAC0E1}"/>
            </c:ext>
          </c:extLst>
        </c:ser>
        <c:dLbls>
          <c:dLblPos val="outEnd"/>
          <c:showLegendKey val="0"/>
          <c:showVal val="1"/>
          <c:showCatName val="0"/>
          <c:showSerName val="0"/>
          <c:showPercent val="0"/>
          <c:showBubbleSize val="0"/>
        </c:dLbls>
        <c:gapWidth val="185"/>
        <c:overlap val="-25"/>
        <c:axId val="395253648"/>
        <c:axId val="395252664"/>
        <c:extLst>
          <c:ext xmlns:c15="http://schemas.microsoft.com/office/drawing/2012/chart" uri="{02D57815-91ED-43cb-92C2-25804820EDAC}">
            <c15:filteredBarSeries>
              <c15:ser>
                <c:idx val="2"/>
                <c:order val="2"/>
                <c:tx>
                  <c:strRef>
                    <c:extLst>
                      <c:ext uri="{02D57815-91ED-43cb-92C2-25804820EDAC}">
                        <c15:formulaRef>
                          <c15:sqref>'Mult Years Chronic and Grad'!$F$25</c15:sqref>
                        </c15:formulaRef>
                      </c:ext>
                    </c:extLst>
                    <c:strCache>
                      <c:ptCount val="1"/>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'Mult Years Chronic and Grad'!$A$26:$A$30</c15:sqref>
                        </c15:formulaRef>
                      </c:ext>
                    </c:extLst>
                    <c:strCache>
                      <c:ptCount val="5"/>
                      <c:pt idx="0">
                        <c:v>Not Chronically Absent</c:v>
                      </c:pt>
                      <c:pt idx="1">
                        <c:v>1 year</c:v>
                      </c:pt>
                      <c:pt idx="2">
                        <c:v>2 years</c:v>
                      </c:pt>
                      <c:pt idx="3">
                        <c:v>3 years</c:v>
                      </c:pt>
                      <c:pt idx="4">
                        <c:v>4 years</c:v>
                      </c:pt>
                    </c:strCache>
                  </c:strRef>
                </c:cat>
                <c:val>
                  <c:numRef>
                    <c:extLst>
                      <c:ext uri="{02D57815-91ED-43cb-92C2-25804820EDAC}">
                        <c15:formulaRef>
                          <c15:sqref>'Mult Years Chronic and Grad'!$F$26:$F$30</c15:sqref>
                        </c15:formulaRef>
                      </c:ext>
                    </c:extLst>
                    <c:numCache>
                      <c:formatCode>General</c:formatCode>
                      <c:ptCount val="5"/>
                    </c:numCache>
                  </c:numRef>
                </c:val>
                <c:extLst>
                  <c:ext xmlns:c16="http://schemas.microsoft.com/office/drawing/2014/chart" uri="{C3380CC4-5D6E-409C-BE32-E72D297353CC}">
                    <c16:uniqueId val="{00000004-6F04-4782-9544-4BE782DAC0E1}"/>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'Mult Years Chronic and Grad'!$G$25</c15:sqref>
                        </c15:formulaRef>
                      </c:ext>
                    </c:extLst>
                    <c:strCache>
                      <c:ptCount val="1"/>
                      <c:pt idx="0">
                        <c:v>Housed - Did Not Graduate (n=334)</c:v>
                      </c:pt>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'Mult Years Chronic and Grad'!$A$26:$A$30</c15:sqref>
                        </c15:formulaRef>
                      </c:ext>
                    </c:extLst>
                    <c:strCache>
                      <c:ptCount val="5"/>
                      <c:pt idx="0">
                        <c:v>Not Chronically Absent</c:v>
                      </c:pt>
                      <c:pt idx="1">
                        <c:v>1 year</c:v>
                      </c:pt>
                      <c:pt idx="2">
                        <c:v>2 years</c:v>
                      </c:pt>
                      <c:pt idx="3">
                        <c:v>3 years</c:v>
                      </c:pt>
                      <c:pt idx="4">
                        <c:v>4 years</c:v>
                      </c:pt>
                    </c:strCache>
                  </c:strRef>
                </c:cat>
                <c:val>
                  <c:numRef>
                    <c:extLst xmlns:c15="http://schemas.microsoft.com/office/drawing/2012/chart">
                      <c:ext xmlns:c15="http://schemas.microsoft.com/office/drawing/2012/chart" uri="{02D57815-91ED-43cb-92C2-25804820EDAC}">
                        <c15:formulaRef>
                          <c15:sqref>'Mult Years Chronic and Grad'!$G$26:$G$30</c15:sqref>
                        </c15:formulaRef>
                      </c:ext>
                    </c:extLst>
                    <c:numCache>
                      <c:formatCode>0%</c:formatCode>
                      <c:ptCount val="5"/>
                      <c:pt idx="0">
                        <c:v>0.02</c:v>
                      </c:pt>
                      <c:pt idx="1">
                        <c:v>0.114</c:v>
                      </c:pt>
                      <c:pt idx="2">
                        <c:v>0.23200000000000001</c:v>
                      </c:pt>
                      <c:pt idx="3">
                        <c:v>0.34200000000000003</c:v>
                      </c:pt>
                      <c:pt idx="4">
                        <c:v>0.42299999999999999</c:v>
                      </c:pt>
                    </c:numCache>
                  </c:numRef>
                </c:val>
                <c:extLst xmlns:c15="http://schemas.microsoft.com/office/drawing/2012/chart">
                  <c:ext xmlns:c16="http://schemas.microsoft.com/office/drawing/2014/chart" uri="{C3380CC4-5D6E-409C-BE32-E72D297353CC}">
                    <c16:uniqueId val="{00000002-6F04-4782-9544-4BE782DAC0E1}"/>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'Mult Years Chronic and Grad'!$H$25</c15:sqref>
                        </c15:formulaRef>
                      </c:ext>
                    </c:extLst>
                    <c:strCache>
                      <c:ptCount val="1"/>
                      <c:pt idx="0">
                        <c:v>Homeless - Did Not Graduate (n=79)</c:v>
                      </c:pt>
                    </c:strCache>
                  </c:strRef>
                </c:tx>
                <c:spPr>
                  <a:solidFill>
                    <a:schemeClr val="accent2">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'Mult Years Chronic and Grad'!$A$26:$A$30</c15:sqref>
                        </c15:formulaRef>
                      </c:ext>
                    </c:extLst>
                    <c:strCache>
                      <c:ptCount val="5"/>
                      <c:pt idx="0">
                        <c:v>Not Chronically Absent</c:v>
                      </c:pt>
                      <c:pt idx="1">
                        <c:v>1 year</c:v>
                      </c:pt>
                      <c:pt idx="2">
                        <c:v>2 years</c:v>
                      </c:pt>
                      <c:pt idx="3">
                        <c:v>3 years</c:v>
                      </c:pt>
                      <c:pt idx="4">
                        <c:v>4 years</c:v>
                      </c:pt>
                    </c:strCache>
                  </c:strRef>
                </c:cat>
                <c:val>
                  <c:numRef>
                    <c:extLst xmlns:c15="http://schemas.microsoft.com/office/drawing/2012/chart">
                      <c:ext xmlns:c15="http://schemas.microsoft.com/office/drawing/2012/chart" uri="{02D57815-91ED-43cb-92C2-25804820EDAC}">
                        <c15:formulaRef>
                          <c15:sqref>'Mult Years Chronic and Grad'!$H$26:$H$30</c15:sqref>
                        </c15:formulaRef>
                      </c:ext>
                    </c:extLst>
                    <c:numCache>
                      <c:formatCode>0%</c:formatCode>
                      <c:ptCount val="5"/>
                      <c:pt idx="0">
                        <c:v>9.4E-2</c:v>
                      </c:pt>
                      <c:pt idx="1">
                        <c:v>0.30599999999999999</c:v>
                      </c:pt>
                      <c:pt idx="2">
                        <c:v>0.36099999999999999</c:v>
                      </c:pt>
                      <c:pt idx="3">
                        <c:v>0.60499999999999998</c:v>
                      </c:pt>
                      <c:pt idx="4">
                        <c:v>0.51100000000000001</c:v>
                      </c:pt>
                    </c:numCache>
                  </c:numRef>
                </c:val>
                <c:extLst xmlns:c15="http://schemas.microsoft.com/office/drawing/2012/chart">
                  <c:ext xmlns:c16="http://schemas.microsoft.com/office/drawing/2014/chart" uri="{C3380CC4-5D6E-409C-BE32-E72D297353CC}">
                    <c16:uniqueId val="{00000003-6F04-4782-9544-4BE782DAC0E1}"/>
                  </c:ext>
                </c:extLst>
              </c15:ser>
            </c15:filteredBarSeries>
          </c:ext>
        </c:extLst>
      </c:barChart>
      <c:catAx>
        <c:axId val="395253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395252664"/>
        <c:crosses val="autoZero"/>
        <c:auto val="1"/>
        <c:lblAlgn val="ctr"/>
        <c:lblOffset val="100"/>
        <c:noMultiLvlLbl val="0"/>
      </c:catAx>
      <c:valAx>
        <c:axId val="39525266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95253648"/>
        <c:crosses val="autoZero"/>
        <c:crossBetween val="between"/>
        <c:majorUnit val="0.25"/>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0.08696</cdr:x>
      <cdr:y>0.31507</cdr:y>
    </cdr:from>
    <cdr:to>
      <cdr:x>0.9913</cdr:x>
      <cdr:y>0.31507</cdr:y>
    </cdr:to>
    <cdr:cxnSp macro="">
      <cdr:nvCxnSpPr>
        <cdr:cNvPr id="3" name="Straight Connector 2"/>
        <cdr:cNvCxnSpPr/>
      </cdr:nvCxnSpPr>
      <cdr:spPr>
        <a:xfrm xmlns:a="http://schemas.openxmlformats.org/drawingml/2006/main">
          <a:off x="762000" y="1752600"/>
          <a:ext cx="7924800" cy="0"/>
        </a:xfrm>
        <a:prstGeom xmlns:a="http://schemas.openxmlformats.org/drawingml/2006/main" prst="line">
          <a:avLst/>
        </a:prstGeom>
        <a:ln xmlns:a="http://schemas.openxmlformats.org/drawingml/2006/main" w="9525" cap="flat" cmpd="sng" algn="ctr">
          <a:solidFill>
            <a:schemeClr val="accent6"/>
          </a:solidFill>
          <a:prstDash val="dash"/>
          <a:round/>
          <a:headEnd type="none" w="med" len="med"/>
          <a:tailEnd type="none" w="med" len="med"/>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0.0991</cdr:x>
      <cdr:y>0.18667</cdr:y>
    </cdr:from>
    <cdr:to>
      <cdr:x>0.71171</cdr:x>
      <cdr:y>0.30667</cdr:y>
    </cdr:to>
    <cdr:sp macro="" textlink="">
      <cdr:nvSpPr>
        <cdr:cNvPr id="2" name="Round Diagonal Corner Rectangle 1"/>
        <cdr:cNvSpPr/>
      </cdr:nvSpPr>
      <cdr:spPr>
        <a:xfrm xmlns:a="http://schemas.openxmlformats.org/drawingml/2006/main">
          <a:off x="838200" y="1066800"/>
          <a:ext cx="5181600" cy="685800"/>
        </a:xfrm>
        <a:prstGeom xmlns:a="http://schemas.openxmlformats.org/drawingml/2006/main" prst="round2DiagRect">
          <a:avLst/>
        </a:prstGeom>
        <a:solidFill xmlns:a="http://schemas.openxmlformats.org/drawingml/2006/main">
          <a:schemeClr val="bg2"/>
        </a:solidFill>
        <a:ln xmlns:a="http://schemas.openxmlformats.org/drawingml/2006/main" w="12700">
          <a:solidFill>
            <a:srgbClr val="C00000"/>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ot="0" spcFirstLastPara="0" vert="horz" wrap="square" lIns="0" tIns="45720" rIns="0" bIns="45720" numCol="1" spcCol="0" rtlCol="0" fromWordArt="0" anchor="ctr" anchorCtr="0" forceAA="0" compatLnSpc="1">
          <a:prstTxWarp prst="textNoShape">
            <a:avLst/>
          </a:prstTxWarp>
          <a:noAutofit/>
        </a:bodyP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r>
            <a:rPr lang="en-US" b="1" dirty="0" smtClean="0">
              <a:solidFill>
                <a:srgbClr val="C00000"/>
              </a:solidFill>
              <a:latin typeface="Constantia" panose="02030602050306030303" pitchFamily="18" charset="0"/>
            </a:rPr>
            <a:t>36% </a:t>
          </a:r>
          <a:r>
            <a:rPr lang="en-US" dirty="0" smtClean="0">
              <a:solidFill>
                <a:srgbClr val="C00000"/>
              </a:solidFill>
              <a:latin typeface="Constantia" panose="02030602050306030303" pitchFamily="18" charset="0"/>
            </a:rPr>
            <a:t>of students who experienced homelessness last year missed 10 percent or more of days enrolled.</a:t>
          </a:r>
          <a:endParaRPr lang="en-US" dirty="0">
            <a:solidFill>
              <a:srgbClr val="C00000"/>
            </a:solidFill>
            <a:latin typeface="Constantia" panose="02030602050306030303" pitchFamily="18"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0.07759</cdr:x>
      <cdr:y>0.29333</cdr:y>
    </cdr:from>
    <cdr:to>
      <cdr:x>0.98276</cdr:x>
      <cdr:y>0.29333</cdr:y>
    </cdr:to>
    <cdr:cxnSp macro="">
      <cdr:nvCxnSpPr>
        <cdr:cNvPr id="3" name="Straight Connector 2"/>
        <cdr:cNvCxnSpPr/>
      </cdr:nvCxnSpPr>
      <cdr:spPr>
        <a:xfrm xmlns:a="http://schemas.openxmlformats.org/drawingml/2006/main">
          <a:off x="685800" y="1676400"/>
          <a:ext cx="8001000" cy="0"/>
        </a:xfrm>
        <a:prstGeom xmlns:a="http://schemas.openxmlformats.org/drawingml/2006/main" prst="line">
          <a:avLst/>
        </a:prstGeom>
        <a:ln xmlns:a="http://schemas.openxmlformats.org/drawingml/2006/main" w="9525" cap="flat" cmpd="sng" algn="ctr">
          <a:solidFill>
            <a:schemeClr val="accent6"/>
          </a:solidFill>
          <a:prstDash val="dash"/>
          <a:round/>
          <a:headEnd type="none" w="med" len="med"/>
          <a:tailEnd type="none" w="med" len="med"/>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2.26265E-7</cdr:x>
      <cdr:y>0.88889</cdr:y>
    </cdr:from>
    <cdr:to>
      <cdr:x>1</cdr:x>
      <cdr:y>1</cdr:y>
    </cdr:to>
    <cdr:sp macro="" textlink="">
      <cdr:nvSpPr>
        <cdr:cNvPr id="2" name="Text Box 1"/>
        <cdr:cNvSpPr txBox="1"/>
      </cdr:nvSpPr>
      <cdr:spPr>
        <a:xfrm xmlns:a="http://schemas.openxmlformats.org/drawingml/2006/main">
          <a:off x="2" y="4876800"/>
          <a:ext cx="8839198" cy="609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solidFill>
                <a:schemeClr val="tx1">
                  <a:lumMod val="75000"/>
                  <a:lumOff val="25000"/>
                </a:schemeClr>
              </a:solidFill>
            </a:rPr>
            <a:t>Note. L</a:t>
          </a:r>
          <a:r>
            <a:rPr lang="en-US" sz="1600" dirty="0" smtClean="0">
              <a:solidFill>
                <a:schemeClr val="tx1">
                  <a:lumMod val="75000"/>
                  <a:lumOff val="25000"/>
                </a:schemeClr>
              </a:solidFill>
            </a:rPr>
            <a:t>ine </a:t>
          </a:r>
          <a:r>
            <a:rPr lang="en-US" sz="1600" dirty="0">
              <a:solidFill>
                <a:schemeClr val="tx1">
                  <a:lumMod val="75000"/>
                  <a:lumOff val="25000"/>
                </a:schemeClr>
              </a:solidFill>
            </a:rPr>
            <a:t>indicates 33% </a:t>
          </a:r>
          <a:r>
            <a:rPr lang="en-US" sz="1600" dirty="0" smtClean="0">
              <a:solidFill>
                <a:schemeClr val="tx1">
                  <a:lumMod val="75000"/>
                  <a:lumOff val="25000"/>
                </a:schemeClr>
              </a:solidFill>
            </a:rPr>
            <a:t>of </a:t>
          </a:r>
          <a:r>
            <a:rPr lang="en-US" sz="1600" dirty="0">
              <a:solidFill>
                <a:schemeClr val="tx1">
                  <a:lumMod val="75000"/>
                  <a:lumOff val="25000"/>
                </a:schemeClr>
              </a:solidFill>
            </a:rPr>
            <a:t>2017 cohort members were </a:t>
          </a:r>
          <a:r>
            <a:rPr lang="en-US" sz="1600" dirty="0" smtClean="0">
              <a:solidFill>
                <a:schemeClr val="tx1">
                  <a:lumMod val="75000"/>
                  <a:lumOff val="25000"/>
                </a:schemeClr>
              </a:solidFill>
            </a:rPr>
            <a:t>chronically </a:t>
          </a:r>
          <a:r>
            <a:rPr lang="en-US" sz="1600" dirty="0">
              <a:solidFill>
                <a:schemeClr val="tx1">
                  <a:lumMod val="75000"/>
                  <a:lumOff val="25000"/>
                </a:schemeClr>
              </a:solidFill>
            </a:rPr>
            <a:t>absent at least</a:t>
          </a:r>
          <a:r>
            <a:rPr lang="en-US" sz="1600" baseline="0" dirty="0">
              <a:solidFill>
                <a:schemeClr val="tx1">
                  <a:lumMod val="75000"/>
                  <a:lumOff val="25000"/>
                </a:schemeClr>
              </a:solidFill>
            </a:rPr>
            <a:t> one year in grades 9-12. Includes adjusted cohort members enrolled all four years </a:t>
          </a:r>
          <a:r>
            <a:rPr lang="en-US" sz="1600" baseline="0" dirty="0" smtClean="0">
              <a:solidFill>
                <a:schemeClr val="tx1">
                  <a:lumMod val="75000"/>
                  <a:lumOff val="25000"/>
                </a:schemeClr>
              </a:solidFill>
            </a:rPr>
            <a:t>enrolled </a:t>
          </a:r>
          <a:r>
            <a:rPr lang="en-US" sz="1600" baseline="0" dirty="0">
              <a:solidFill>
                <a:schemeClr val="tx1">
                  <a:lumMod val="75000"/>
                  <a:lumOff val="25000"/>
                </a:schemeClr>
              </a:solidFill>
            </a:rPr>
            <a:t>for at least 20 days each year. </a:t>
          </a:r>
          <a:endParaRPr lang="en-US" sz="1600" dirty="0">
            <a:solidFill>
              <a:schemeClr val="tx1">
                <a:lumMod val="75000"/>
                <a:lumOff val="25000"/>
              </a:schemeClr>
            </a:solidFill>
          </a:endParaRPr>
        </a:p>
      </cdr:txBody>
    </cdr:sp>
  </cdr:relSizeAnchor>
  <cdr:relSizeAnchor xmlns:cdr="http://schemas.openxmlformats.org/drawingml/2006/chartDrawing">
    <cdr:from>
      <cdr:x>0.60345</cdr:x>
      <cdr:y>0.17964</cdr:y>
    </cdr:from>
    <cdr:to>
      <cdr:x>0.61343</cdr:x>
      <cdr:y>0.82036</cdr:y>
    </cdr:to>
    <cdr:cxnSp macro="">
      <cdr:nvCxnSpPr>
        <cdr:cNvPr id="3" name="Straight Connector 2"/>
        <cdr:cNvCxnSpPr/>
      </cdr:nvCxnSpPr>
      <cdr:spPr>
        <a:xfrm xmlns:a="http://schemas.openxmlformats.org/drawingml/2006/main" flipH="1" flipV="1">
          <a:off x="5334000" y="1012954"/>
          <a:ext cx="88215" cy="3612892"/>
        </a:xfrm>
        <a:prstGeom xmlns:a="http://schemas.openxmlformats.org/drawingml/2006/main" prst="line">
          <a:avLst/>
        </a:prstGeom>
        <a:ln xmlns:a="http://schemas.openxmlformats.org/drawingml/2006/main" w="9525" cap="flat" cmpd="sng" algn="ctr">
          <a:solidFill>
            <a:schemeClr val="accent6"/>
          </a:solidFill>
          <a:prstDash val="dash"/>
          <a:round/>
          <a:headEnd type="none" w="med" len="med"/>
          <a:tailEnd type="none" w="med" len="med"/>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cdr:x>
      <cdr:y>0.90618</cdr:y>
    </cdr:from>
    <cdr:to>
      <cdr:x>1</cdr:x>
      <cdr:y>1</cdr:y>
    </cdr:to>
    <cdr:sp macro="" textlink="">
      <cdr:nvSpPr>
        <cdr:cNvPr id="2" name="Text Box 1"/>
        <cdr:cNvSpPr txBox="1"/>
      </cdr:nvSpPr>
      <cdr:spPr>
        <a:xfrm xmlns:a="http://schemas.openxmlformats.org/drawingml/2006/main">
          <a:off x="0" y="4048126"/>
          <a:ext cx="4572000" cy="4190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solidFill>
                <a:schemeClr val="tx1">
                  <a:lumMod val="75000"/>
                  <a:lumOff val="25000"/>
                </a:schemeClr>
              </a:solidFill>
            </a:rPr>
            <a:t>Note. Line indicates 33% of 2017 cohort members were chronically absent at least</a:t>
          </a:r>
          <a:r>
            <a:rPr lang="en-US" sz="1400" baseline="0" dirty="0" smtClean="0">
              <a:solidFill>
                <a:schemeClr val="tx1">
                  <a:lumMod val="75000"/>
                  <a:lumOff val="25000"/>
                </a:schemeClr>
              </a:solidFill>
            </a:rPr>
            <a:t> one year in grades 9-12. Includes adjusted cohort members enrolled all four years enrolled for at least 20 days each year. </a:t>
          </a:r>
          <a:endParaRPr lang="en-US" sz="1400" dirty="0">
            <a:solidFill>
              <a:schemeClr val="tx1">
                <a:lumMod val="75000"/>
                <a:lumOff val="25000"/>
              </a:schemeClr>
            </a:solidFill>
          </a:endParaRPr>
        </a:p>
      </cdr:txBody>
    </cdr:sp>
  </cdr:relSizeAnchor>
  <cdr:relSizeAnchor xmlns:cdr="http://schemas.openxmlformats.org/drawingml/2006/chartDrawing">
    <cdr:from>
      <cdr:x>0.50278</cdr:x>
      <cdr:y>0.15278</cdr:y>
    </cdr:from>
    <cdr:to>
      <cdr:x>0.51285</cdr:x>
      <cdr:y>0.8113</cdr:y>
    </cdr:to>
    <cdr:cxnSp macro="">
      <cdr:nvCxnSpPr>
        <cdr:cNvPr id="3" name="Straight Connector 2"/>
        <cdr:cNvCxnSpPr/>
      </cdr:nvCxnSpPr>
      <cdr:spPr>
        <a:xfrm xmlns:a="http://schemas.openxmlformats.org/drawingml/2006/main" flipH="1" flipV="1">
          <a:off x="4405884" y="838200"/>
          <a:ext cx="88215" cy="3612892"/>
        </a:xfrm>
        <a:prstGeom xmlns:a="http://schemas.openxmlformats.org/drawingml/2006/main" prst="line">
          <a:avLst/>
        </a:prstGeom>
        <a:ln xmlns:a="http://schemas.openxmlformats.org/drawingml/2006/main" w="9525" cap="flat" cmpd="sng" algn="ctr">
          <a:solidFill>
            <a:schemeClr val="accent6"/>
          </a:solidFill>
          <a:prstDash val="dash"/>
          <a:round/>
          <a:headEnd type="none" w="med" len="med"/>
          <a:tailEnd type="none" w="med" len="med"/>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cxnSp>
  </cdr:relSizeAnchor>
</c:userShapes>
</file>

<file path=ppt/drawings/drawing6.xml><?xml version="1.0" encoding="utf-8"?>
<c:userShapes xmlns:c="http://schemas.openxmlformats.org/drawingml/2006/chart">
  <cdr:relSizeAnchor xmlns:cdr="http://schemas.openxmlformats.org/drawingml/2006/chartDrawing">
    <cdr:from>
      <cdr:x>0.10345</cdr:x>
      <cdr:y>0.19444</cdr:y>
    </cdr:from>
    <cdr:to>
      <cdr:x>0.63793</cdr:x>
      <cdr:y>0.41667</cdr:y>
    </cdr:to>
    <cdr:sp macro="" textlink="">
      <cdr:nvSpPr>
        <cdr:cNvPr id="2" name="Round Diagonal Corner Rectangle 1"/>
        <cdr:cNvSpPr/>
      </cdr:nvSpPr>
      <cdr:spPr>
        <a:xfrm xmlns:a="http://schemas.openxmlformats.org/drawingml/2006/main">
          <a:off x="914400" y="1066800"/>
          <a:ext cx="4724400" cy="1219200"/>
        </a:xfrm>
        <a:prstGeom xmlns:a="http://schemas.openxmlformats.org/drawingml/2006/main" prst="round2DiagRect">
          <a:avLst/>
        </a:prstGeom>
        <a:solidFill xmlns:a="http://schemas.openxmlformats.org/drawingml/2006/main">
          <a:schemeClr val="bg2"/>
        </a:solidFill>
        <a:ln xmlns:a="http://schemas.openxmlformats.org/drawingml/2006/main" w="12700">
          <a:solidFill>
            <a:srgbClr val="C00000"/>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lIns="0" rIns="0"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r>
            <a:rPr lang="en-US" dirty="0" smtClean="0">
              <a:solidFill>
                <a:srgbClr val="C00000"/>
              </a:solidFill>
              <a:latin typeface="Constantia" panose="02030602050306030303" pitchFamily="18" charset="0"/>
            </a:rPr>
            <a:t>Students who experience homelessness are </a:t>
          </a:r>
          <a:r>
            <a:rPr lang="en-US" b="1" dirty="0" smtClean="0">
              <a:solidFill>
                <a:srgbClr val="C00000"/>
              </a:solidFill>
              <a:latin typeface="Constantia" panose="02030602050306030303" pitchFamily="18" charset="0"/>
            </a:rPr>
            <a:t>less likely to graduate </a:t>
          </a:r>
          <a:r>
            <a:rPr lang="en-US" dirty="0" smtClean="0">
              <a:solidFill>
                <a:srgbClr val="C00000"/>
              </a:solidFill>
              <a:latin typeface="Constantia" panose="02030602050306030303" pitchFamily="18" charset="0"/>
            </a:rPr>
            <a:t>than their housed peers regardless of number of years chronically absent in high school.</a:t>
          </a:r>
          <a:endParaRPr lang="en-US" dirty="0">
            <a:solidFill>
              <a:srgbClr val="C00000"/>
            </a:solidFill>
            <a:latin typeface="Constantia" panose="02030602050306030303" pitchFamily="18" charset="0"/>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0.64655</cdr:x>
      <cdr:y>0.17568</cdr:y>
    </cdr:from>
    <cdr:to>
      <cdr:x>0.64655</cdr:x>
      <cdr:y>0.83784</cdr:y>
    </cdr:to>
    <cdr:cxnSp macro="">
      <cdr:nvCxnSpPr>
        <cdr:cNvPr id="3" name="Straight Connector 2"/>
        <cdr:cNvCxnSpPr/>
      </cdr:nvCxnSpPr>
      <cdr:spPr>
        <a:xfrm xmlns:a="http://schemas.openxmlformats.org/drawingml/2006/main" flipV="1">
          <a:off x="5715000" y="990600"/>
          <a:ext cx="0" cy="3733800"/>
        </a:xfrm>
        <a:prstGeom xmlns:a="http://schemas.openxmlformats.org/drawingml/2006/main" prst="line">
          <a:avLst/>
        </a:prstGeom>
        <a:ln xmlns:a="http://schemas.openxmlformats.org/drawingml/2006/main" w="9525" cap="flat" cmpd="sng" algn="ctr">
          <a:solidFill>
            <a:schemeClr val="accent2"/>
          </a:solidFill>
          <a:prstDash val="dash"/>
          <a:round/>
          <a:headEnd type="none" w="med" len="med"/>
          <a:tailEnd type="none" w="med" len="med"/>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cxnSp>
  </cdr:relSizeAnchor>
</c:userShapes>
</file>

<file path=ppt/drawings/drawing8.xml><?xml version="1.0" encoding="utf-8"?>
<c:userShapes xmlns:c="http://schemas.openxmlformats.org/drawingml/2006/chart">
  <cdr:relSizeAnchor xmlns:cdr="http://schemas.openxmlformats.org/drawingml/2006/chartDrawing">
    <cdr:from>
      <cdr:x>0.00862</cdr:x>
      <cdr:y>0.92982</cdr:y>
    </cdr:from>
    <cdr:to>
      <cdr:x>1</cdr:x>
      <cdr:y>0.99561</cdr:y>
    </cdr:to>
    <cdr:sp macro="" textlink="">
      <cdr:nvSpPr>
        <cdr:cNvPr id="3" name="Text Box 1"/>
        <cdr:cNvSpPr txBox="1"/>
      </cdr:nvSpPr>
      <cdr:spPr>
        <a:xfrm xmlns:a="http://schemas.openxmlformats.org/drawingml/2006/main">
          <a:off x="78171" y="5384800"/>
          <a:ext cx="8989629" cy="3810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solidFill>
                <a:schemeClr val="tx1">
                  <a:lumMod val="75000"/>
                  <a:lumOff val="25000"/>
                </a:schemeClr>
              </a:solidFill>
            </a:rPr>
            <a:t>Note</a:t>
          </a:r>
          <a:r>
            <a:rPr lang="en-US" sz="1400" baseline="0" dirty="0" smtClean="0">
              <a:solidFill>
                <a:schemeClr val="tx1">
                  <a:lumMod val="75000"/>
                  <a:lumOff val="25000"/>
                </a:schemeClr>
              </a:solidFill>
            </a:rPr>
            <a:t> Includes adjusted cohort members with disabilities enrolled all four years in high school at least 20 days each year. </a:t>
          </a:r>
          <a:endParaRPr lang="en-US" sz="1400" dirty="0">
            <a:solidFill>
              <a:schemeClr val="tx1">
                <a:lumMod val="75000"/>
                <a:lumOff val="25000"/>
              </a:schemeClr>
            </a:solidFill>
          </a:endParaRPr>
        </a:p>
      </cdr:txBody>
    </cdr:sp>
  </cdr:relSizeAnchor>
  <cdr:relSizeAnchor xmlns:cdr="http://schemas.openxmlformats.org/drawingml/2006/chartDrawing">
    <cdr:from>
      <cdr:x>0.09244</cdr:x>
      <cdr:y>0.38158</cdr:y>
    </cdr:from>
    <cdr:to>
      <cdr:x>1</cdr:x>
      <cdr:y>0.38158</cdr:y>
    </cdr:to>
    <cdr:cxnSp macro="">
      <cdr:nvCxnSpPr>
        <cdr:cNvPr id="5" name="Straight Connector 4"/>
        <cdr:cNvCxnSpPr/>
      </cdr:nvCxnSpPr>
      <cdr:spPr>
        <a:xfrm xmlns:a="http://schemas.openxmlformats.org/drawingml/2006/main">
          <a:off x="838200" y="2209800"/>
          <a:ext cx="8229600" cy="0"/>
        </a:xfrm>
        <a:prstGeom xmlns:a="http://schemas.openxmlformats.org/drawingml/2006/main" prst="line">
          <a:avLst/>
        </a:prstGeom>
        <a:ln xmlns:a="http://schemas.openxmlformats.org/drawingml/2006/main" w="9525" cap="flat" cmpd="sng" algn="ctr">
          <a:solidFill>
            <a:schemeClr val="accent6"/>
          </a:solidFill>
          <a:prstDash val="dash"/>
          <a:round/>
          <a:headEnd type="none" w="med" len="med"/>
          <a:tailEnd type="none" w="med" len="med"/>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301" tIns="46150" rIns="92301" bIns="46150"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2301" tIns="46150" rIns="92301" bIns="46150" rtlCol="0"/>
          <a:lstStyle>
            <a:lvl1pPr algn="r">
              <a:defRPr sz="1200"/>
            </a:lvl1pPr>
          </a:lstStyle>
          <a:p>
            <a:fld id="{F0C80DA7-5D67-4B07-B396-0AA5A94EE9B4}" type="datetimeFigureOut">
              <a:rPr lang="en-US" smtClean="0"/>
              <a:pPr/>
              <a:t>5/29/2018</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2301" tIns="46150" rIns="92301" bIns="4615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2301" tIns="46150" rIns="92301" bIns="46150" rtlCol="0" anchor="b"/>
          <a:lstStyle>
            <a:lvl1pPr algn="r">
              <a:defRPr sz="1200"/>
            </a:lvl1pPr>
          </a:lstStyle>
          <a:p>
            <a:fld id="{B3CDEF66-F6DD-4509-92D5-75F7DF8931F2}" type="slidenum">
              <a:rPr lang="en-US" smtClean="0"/>
              <a:pPr/>
              <a:t>‹#›</a:t>
            </a:fld>
            <a:endParaRPr lang="en-US" dirty="0"/>
          </a:p>
        </p:txBody>
      </p:sp>
    </p:spTree>
    <p:extLst>
      <p:ext uri="{BB962C8B-B14F-4D97-AF65-F5344CB8AC3E}">
        <p14:creationId xmlns:p14="http://schemas.microsoft.com/office/powerpoint/2010/main" val="1602828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301" tIns="46150" rIns="92301" bIns="46150"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2301" tIns="46150" rIns="92301" bIns="46150" rtlCol="0"/>
          <a:lstStyle>
            <a:lvl1pPr algn="r">
              <a:defRPr sz="1200"/>
            </a:lvl1pPr>
          </a:lstStyle>
          <a:p>
            <a:fld id="{050F2372-A11F-4122-A995-C8791998D371}" type="datetimeFigureOut">
              <a:rPr lang="en-US" smtClean="0"/>
              <a:pPr/>
              <a:t>5/29/2018</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2301" tIns="46150" rIns="92301" bIns="46150"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301" tIns="46150" rIns="92301" bIns="4615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301" tIns="46150" rIns="92301" bIns="4615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2301" tIns="46150" rIns="92301" bIns="46150" rtlCol="0" anchor="b"/>
          <a:lstStyle>
            <a:lvl1pPr algn="r">
              <a:defRPr sz="1200"/>
            </a:lvl1pPr>
          </a:lstStyle>
          <a:p>
            <a:fld id="{1EA8696D-FAA4-4FE7-939E-2F9B03F5BEE6}" type="slidenum">
              <a:rPr lang="en-US" smtClean="0"/>
              <a:pPr/>
              <a:t>‹#›</a:t>
            </a:fld>
            <a:endParaRPr lang="en-US" dirty="0"/>
          </a:p>
        </p:txBody>
      </p:sp>
    </p:spTree>
    <p:extLst>
      <p:ext uri="{BB962C8B-B14F-4D97-AF65-F5344CB8AC3E}">
        <p14:creationId xmlns:p14="http://schemas.microsoft.com/office/powerpoint/2010/main" val="2321955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For information about this presentation or data contained within this summary, please contact Jennifer Harris at jharris@washoeschools.net</a:t>
            </a:r>
          </a:p>
          <a:p>
            <a:endParaRPr lang="en-US" baseline="0" dirty="0" smtClean="0"/>
          </a:p>
          <a:p>
            <a:pPr marL="0" indent="0">
              <a:buFont typeface="Arial" panose="020B0604020202020204" pitchFamily="34" charset="0"/>
              <a:buNone/>
            </a:pPr>
            <a:r>
              <a:rPr lang="en-US" dirty="0" smtClean="0"/>
              <a:t>Under </a:t>
            </a:r>
            <a:r>
              <a:rPr lang="en-US" baseline="0" dirty="0" smtClean="0"/>
              <a:t>the </a:t>
            </a:r>
            <a:r>
              <a:rPr lang="en-US" dirty="0" smtClean="0"/>
              <a:t>Every Student Succeeds Act (ESSA), all states must now report on chronic absence. States must also adopt a school quality indicator within their accountability framework, for which many states (including NV)</a:t>
            </a:r>
            <a:r>
              <a:rPr lang="en-US" baseline="0" dirty="0" smtClean="0"/>
              <a:t> </a:t>
            </a:r>
            <a:r>
              <a:rPr lang="en-US" dirty="0" smtClean="0"/>
              <a:t>have chosen chronic absenteeism.</a:t>
            </a:r>
          </a:p>
          <a:p>
            <a:pPr marL="0" indent="0">
              <a:buFont typeface="Arial" panose="020B0604020202020204" pitchFamily="34" charset="0"/>
              <a:buNone/>
            </a:pPr>
            <a:endParaRPr lang="en-US" dirty="0" smtClean="0"/>
          </a:p>
          <a:p>
            <a:r>
              <a:rPr lang="en-US" sz="1200" b="0" i="0" u="none" strike="noStrike" kern="1200" baseline="0" dirty="0" smtClean="0">
                <a:solidFill>
                  <a:schemeClr val="tx1"/>
                </a:solidFill>
                <a:latin typeface="+mn-lt"/>
                <a:ea typeface="+mn-ea"/>
                <a:cs typeface="+mn-cs"/>
              </a:rPr>
              <a:t>The Nevada Department of Education Consolidated State Plan Under the Every Student Succeeds Act can be accessed at:</a:t>
            </a:r>
            <a:r>
              <a:rPr lang="en-US" b="0" dirty="0" smtClean="0"/>
              <a:t> http://www.doe.nv.gov/uploadedFiles/ndedoenvgov/content/Boards_Commissions_Councils/ESSA_Adv_Group/NevadaSubmittedConsolidatedPlanFinal.pdf </a:t>
            </a:r>
          </a:p>
          <a:p>
            <a:endParaRPr lang="en-US" dirty="0"/>
          </a:p>
        </p:txBody>
      </p:sp>
      <p:sp>
        <p:nvSpPr>
          <p:cNvPr id="4" name="Slide Number Placeholder 3"/>
          <p:cNvSpPr>
            <a:spLocks noGrp="1"/>
          </p:cNvSpPr>
          <p:nvPr>
            <p:ph type="sldNum" sz="quarter" idx="10"/>
          </p:nvPr>
        </p:nvSpPr>
        <p:spPr/>
        <p:txBody>
          <a:bodyPr/>
          <a:lstStyle/>
          <a:p>
            <a:fld id="{1EA8696D-FAA4-4FE7-939E-2F9B03F5BEE6}" type="slidenum">
              <a:rPr lang="en-US" smtClean="0"/>
              <a:pPr/>
              <a:t>1</a:t>
            </a:fld>
            <a:endParaRPr lang="en-US" dirty="0"/>
          </a:p>
        </p:txBody>
      </p:sp>
    </p:spTree>
    <p:extLst>
      <p:ext uri="{BB962C8B-B14F-4D97-AF65-F5344CB8AC3E}">
        <p14:creationId xmlns:p14="http://schemas.microsoft.com/office/powerpoint/2010/main" val="14067252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1" dirty="0" smtClean="0"/>
              <a:t>Does homeless status affect grad outcomes of those chronically absent? </a:t>
            </a:r>
            <a:r>
              <a:rPr lang="en-US" b="0" dirty="0" smtClean="0"/>
              <a:t>4-year longitudinal analysis of</a:t>
            </a:r>
            <a:r>
              <a:rPr lang="en-US" b="0" baseline="0" dirty="0" smtClean="0"/>
              <a:t> class of 2017</a:t>
            </a:r>
          </a:p>
          <a:p>
            <a:endParaRPr lang="en-US" dirty="0" smtClean="0"/>
          </a:p>
          <a:p>
            <a:endParaRPr lang="en-US" baseline="0" dirty="0" smtClean="0"/>
          </a:p>
        </p:txBody>
      </p:sp>
      <p:sp>
        <p:nvSpPr>
          <p:cNvPr id="4" name="Slide Number Placeholder 3"/>
          <p:cNvSpPr>
            <a:spLocks noGrp="1"/>
          </p:cNvSpPr>
          <p:nvPr>
            <p:ph type="sldNum" sz="quarter" idx="10"/>
          </p:nvPr>
        </p:nvSpPr>
        <p:spPr/>
        <p:txBody>
          <a:bodyPr/>
          <a:lstStyle/>
          <a:p>
            <a:fld id="{1EA8696D-FAA4-4FE7-939E-2F9B03F5BEE6}" type="slidenum">
              <a:rPr lang="en-US" smtClean="0"/>
              <a:pPr/>
              <a:t>10</a:t>
            </a:fld>
            <a:endParaRPr lang="en-US" dirty="0"/>
          </a:p>
        </p:txBody>
      </p:sp>
    </p:spTree>
    <p:extLst>
      <p:ext uri="{BB962C8B-B14F-4D97-AF65-F5344CB8AC3E}">
        <p14:creationId xmlns:p14="http://schemas.microsoft.com/office/powerpoint/2010/main" val="23071687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1" dirty="0" smtClean="0"/>
              <a:t>How does the relationship between number of years chronically absent in high school and graduation outcomes compare</a:t>
            </a:r>
            <a:r>
              <a:rPr lang="en-US" b="0" i="1" baseline="0" dirty="0" smtClean="0"/>
              <a:t> between those students who are housed and those who experienced homelessness?</a:t>
            </a:r>
            <a:r>
              <a:rPr lang="en-US" b="0" baseline="0" dirty="0" smtClean="0"/>
              <a:t> </a:t>
            </a:r>
            <a:r>
              <a:rPr lang="en-US" b="0" dirty="0" smtClean="0"/>
              <a:t>4-year longitudinal analysis of</a:t>
            </a:r>
            <a:r>
              <a:rPr lang="en-US" b="0" baseline="0" dirty="0" smtClean="0"/>
              <a:t> class of 2017.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smtClean="0"/>
              <a:t>Graph reads “Among housed students in the class of 2017 who were not chronically absent in high school, 98% graduated on time. Among those who experienced homelessness and were not chronically absent in high school, 91% graduated on time.”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2017 CIT grad rate is 53%, District grad rate is 84%</a:t>
            </a:r>
          </a:p>
          <a:p>
            <a:endParaRPr lang="en-US" dirty="0" smtClean="0"/>
          </a:p>
          <a:p>
            <a:r>
              <a:rPr lang="en-US" dirty="0" smtClean="0"/>
              <a:t>Bold are homeless</a:t>
            </a:r>
            <a:r>
              <a:rPr lang="en-US" baseline="0" dirty="0" smtClean="0"/>
              <a:t> – CIT</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Chronic absenteeism is related to graduation outcomes – Most (91%) CIT students with satisfactory attendance graduated! Compared to only 54% of them who were chronically absent.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Homeless and non-homeless students</a:t>
            </a:r>
            <a:r>
              <a:rPr lang="en-US" b="1" baseline="0" dirty="0" smtClean="0"/>
              <a:t> experience different graduation outcomes, whereby </a:t>
            </a:r>
            <a:r>
              <a:rPr lang="en-US" b="1" i="0" u="sng" baseline="0" dirty="0" smtClean="0"/>
              <a:t>students who experience homelessness are less likely to graduate</a:t>
            </a:r>
            <a:r>
              <a:rPr lang="en-US" b="1" i="0" u="none" baseline="0" dirty="0" smtClean="0"/>
              <a:t> </a:t>
            </a:r>
            <a:r>
              <a:rPr lang="en-US" b="1" baseline="0" dirty="0" smtClean="0"/>
              <a:t>across all number of years chronically absent. </a:t>
            </a:r>
          </a:p>
          <a:p>
            <a:endParaRPr lang="en-US" baseline="0" dirty="0" smtClean="0"/>
          </a:p>
          <a:p>
            <a:r>
              <a:rPr lang="en-US" baseline="0" dirty="0" smtClean="0"/>
              <a:t>Had to be enrolled all four years, so relationship is somewhat diminished because many CIT students would have transferred out and those who remain may be a bit more stable in their housing. Dropped out and vanished are included as “non-grads”</a:t>
            </a:r>
          </a:p>
          <a:p>
            <a:endParaRPr lang="en-US" baseline="0" dirty="0" smtClean="0"/>
          </a:p>
        </p:txBody>
      </p:sp>
      <p:sp>
        <p:nvSpPr>
          <p:cNvPr id="4" name="Slide Number Placeholder 3"/>
          <p:cNvSpPr>
            <a:spLocks noGrp="1"/>
          </p:cNvSpPr>
          <p:nvPr>
            <p:ph type="sldNum" sz="quarter" idx="10"/>
          </p:nvPr>
        </p:nvSpPr>
        <p:spPr/>
        <p:txBody>
          <a:bodyPr/>
          <a:lstStyle/>
          <a:p>
            <a:fld id="{1EA8696D-FAA4-4FE7-939E-2F9B03F5BEE6}" type="slidenum">
              <a:rPr lang="en-US" smtClean="0"/>
              <a:pPr/>
              <a:t>11</a:t>
            </a:fld>
            <a:endParaRPr lang="en-US" dirty="0"/>
          </a:p>
        </p:txBody>
      </p:sp>
    </p:spTree>
    <p:extLst>
      <p:ext uri="{BB962C8B-B14F-4D97-AF65-F5344CB8AC3E}">
        <p14:creationId xmlns:p14="http://schemas.microsoft.com/office/powerpoint/2010/main" val="4029293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This slide shows the reverse of the previous slide – shows percentage who did not graduate by number of years chronically absent in high school. </a:t>
            </a:r>
            <a:r>
              <a:rPr lang="en-US" b="0" dirty="0" smtClean="0"/>
              <a:t>4-year longitudinal analysis of</a:t>
            </a:r>
            <a:r>
              <a:rPr lang="en-US" b="0" baseline="0" dirty="0" smtClean="0"/>
              <a:t> class of 2017</a:t>
            </a:r>
          </a:p>
          <a:p>
            <a:endParaRPr lang="en-US" dirty="0" smtClean="0"/>
          </a:p>
          <a:p>
            <a:r>
              <a:rPr lang="en-US" dirty="0" smtClean="0"/>
              <a:t>Bold are homeless</a:t>
            </a:r>
            <a:r>
              <a:rPr lang="en-US" baseline="0" dirty="0" smtClean="0"/>
              <a:t> – CIT</a:t>
            </a:r>
          </a:p>
          <a:p>
            <a:endParaRPr lang="en-US" baseline="0" dirty="0" smtClean="0"/>
          </a:p>
          <a:p>
            <a:r>
              <a:rPr lang="en-US" baseline="0" dirty="0" smtClean="0"/>
              <a:t>Had to be enrolled all four years, so relationship is somewhat diminished because many CIT students would have transferred out and those who remain are likely to be more stable in their housing. Dropped out and vanished are included as “non-grads”</a:t>
            </a:r>
          </a:p>
          <a:p>
            <a:endParaRPr lang="en-US" baseline="0" dirty="0" smtClean="0"/>
          </a:p>
          <a:p>
            <a:r>
              <a:rPr lang="en-US" baseline="0" dirty="0" smtClean="0"/>
              <a:t>Data shows that </a:t>
            </a:r>
            <a:r>
              <a:rPr lang="en-US" b="1" baseline="0" dirty="0" smtClean="0"/>
              <a:t>students who experience homelessness in high school are particularly at-risk for not graduating. </a:t>
            </a:r>
            <a:endParaRPr lang="en-US" b="1" dirty="0"/>
          </a:p>
        </p:txBody>
      </p:sp>
      <p:sp>
        <p:nvSpPr>
          <p:cNvPr id="4" name="Slide Number Placeholder 3"/>
          <p:cNvSpPr>
            <a:spLocks noGrp="1"/>
          </p:cNvSpPr>
          <p:nvPr>
            <p:ph type="sldNum" sz="quarter" idx="10"/>
          </p:nvPr>
        </p:nvSpPr>
        <p:spPr/>
        <p:txBody>
          <a:bodyPr/>
          <a:lstStyle/>
          <a:p>
            <a:fld id="{1EA8696D-FAA4-4FE7-939E-2F9B03F5BEE6}" type="slidenum">
              <a:rPr lang="en-US" smtClean="0"/>
              <a:pPr/>
              <a:t>12</a:t>
            </a:fld>
            <a:endParaRPr lang="en-US" dirty="0"/>
          </a:p>
        </p:txBody>
      </p:sp>
    </p:spTree>
    <p:extLst>
      <p:ext uri="{BB962C8B-B14F-4D97-AF65-F5344CB8AC3E}">
        <p14:creationId xmlns:p14="http://schemas.microsoft.com/office/powerpoint/2010/main" val="241681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i="1" dirty="0" smtClean="0"/>
              <a:t>How does the prevalence of chronic</a:t>
            </a:r>
            <a:r>
              <a:rPr lang="en-US" i="1" baseline="0" dirty="0" smtClean="0"/>
              <a:t> absenteeism vary by </a:t>
            </a:r>
            <a:r>
              <a:rPr lang="en-US" i="1" dirty="0" smtClean="0"/>
              <a:t>disability and homelessness? </a:t>
            </a:r>
            <a:r>
              <a:rPr lang="en-US" i="0" dirty="0" smtClean="0"/>
              <a:t>One year snapshot</a:t>
            </a:r>
            <a:r>
              <a:rPr lang="en-US" i="0" baseline="0" dirty="0" smtClean="0"/>
              <a:t> in 2016-17.</a:t>
            </a:r>
            <a:r>
              <a:rPr lang="en-US" i="0" dirty="0" smtClean="0"/>
              <a:t> </a:t>
            </a:r>
          </a:p>
          <a:p>
            <a:endParaRPr lang="en-US" dirty="0" smtClean="0"/>
          </a:p>
          <a:p>
            <a:r>
              <a:rPr lang="en-US" dirty="0" smtClean="0"/>
              <a:t>Dotted line indicates 24% (1967 of 8367) of students with a disability were chronically absent in SY 2016-17. </a:t>
            </a:r>
            <a:endParaRPr lang="en-US" baseline="0" dirty="0" smtClean="0"/>
          </a:p>
          <a:p>
            <a:endParaRPr lang="en-US" baseline="0" dirty="0" smtClean="0"/>
          </a:p>
          <a:p>
            <a:r>
              <a:rPr lang="en-US" baseline="0" dirty="0" smtClean="0"/>
              <a:t>Figure reads: “Of students with emotional disturbance who were also homeless in SY 2016-17, 55% of them were chronically absent (i.e. 19% severely chronic and 36% chronic).</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Students classified with emotional disturbance were 2.3 times more likely to have been chronically absent than all students with disabilities combined and almost 4 times more likely than students who do not (55% ED compared to 14% non-disability).</a:t>
            </a:r>
          </a:p>
          <a:p>
            <a:endParaRPr lang="en-US" baseline="0" dirty="0" smtClean="0"/>
          </a:p>
          <a:p>
            <a:r>
              <a:rPr lang="en-US" baseline="0" dirty="0" smtClean="0"/>
              <a:t>Disability categories with less than 10 students who were homeless are not included in the figure.</a:t>
            </a:r>
          </a:p>
          <a:p>
            <a:endParaRPr lang="en-US" baseline="0" dirty="0" smtClean="0"/>
          </a:p>
          <a:p>
            <a:r>
              <a:rPr lang="en-US" sz="1200" b="1" i="0" u="none" strike="noStrike" kern="1200" baseline="0" dirty="0" smtClean="0">
                <a:solidFill>
                  <a:schemeClr val="tx1"/>
                </a:solidFill>
                <a:latin typeface="+mn-lt"/>
                <a:ea typeface="+mn-ea"/>
                <a:cs typeface="+mn-cs"/>
              </a:rPr>
              <a:t>DISABILITY DEFINED </a:t>
            </a:r>
            <a:r>
              <a:rPr lang="en-US" sz="1200" b="0" i="0" u="none" strike="noStrike" kern="1200" baseline="0" dirty="0" smtClean="0">
                <a:solidFill>
                  <a:schemeClr val="tx1"/>
                </a:solidFill>
                <a:latin typeface="+mn-lt"/>
                <a:ea typeface="+mn-ea"/>
                <a:cs typeface="+mn-cs"/>
              </a:rPr>
              <a:t>“... a physical or mental impairment that substantially limits one or more of the major life activities.” </a:t>
            </a:r>
            <a:r>
              <a:rPr lang="en-US" sz="1200" b="0" i="1" u="none" strike="noStrike" kern="1200" baseline="0" dirty="0" smtClean="0">
                <a:solidFill>
                  <a:schemeClr val="tx1"/>
                </a:solidFill>
                <a:latin typeface="+mn-lt"/>
                <a:ea typeface="+mn-ea"/>
                <a:cs typeface="+mn-cs"/>
              </a:rPr>
              <a:t>Americans with Disabilities Act of 1990 https://www.ada.gov/pubs/adastatute08.htm#12102 </a:t>
            </a:r>
          </a:p>
          <a:p>
            <a:endParaRPr lang="en-US" sz="1200" b="0" i="1" u="none" strike="noStrike" kern="1200" baseline="0" dirty="0" smtClean="0">
              <a:solidFill>
                <a:schemeClr val="tx1"/>
              </a:solidFill>
              <a:latin typeface="+mn-lt"/>
              <a:ea typeface="+mn-ea"/>
              <a:cs typeface="+mn-cs"/>
            </a:endParaRPr>
          </a:p>
          <a:p>
            <a:r>
              <a:rPr lang="en-US" dirty="0" smtClean="0"/>
              <a:t>Note: Numbers include</a:t>
            </a:r>
            <a:r>
              <a:rPr lang="en-US" baseline="0" dirty="0" smtClean="0"/>
              <a:t> students who included within the 2016-17 NSPF measure of chronic absenteeism. Total Counts: ED non-CIT 238, ED &amp; CIT 42, Autism non-CIT 706, Autism &amp; CIT 22, </a:t>
            </a:r>
            <a:r>
              <a:rPr lang="en-US" baseline="0" dirty="0" err="1" smtClean="0"/>
              <a:t>Intell</a:t>
            </a:r>
            <a:r>
              <a:rPr lang="en-US" baseline="0" dirty="0" smtClean="0"/>
              <a:t> Dis non-CIT 271, </a:t>
            </a:r>
            <a:r>
              <a:rPr lang="en-US" baseline="0" dirty="0" err="1" smtClean="0"/>
              <a:t>Intell</a:t>
            </a:r>
            <a:r>
              <a:rPr lang="en-US" baseline="0" dirty="0" smtClean="0"/>
              <a:t> &amp; CIT 14, HI non-CIT 1039, HI &amp; CIT 97, SLD non-CIT 4070, SLD &amp; CIT 234, </a:t>
            </a:r>
            <a:r>
              <a:rPr lang="en-US" baseline="0" dirty="0" err="1" smtClean="0"/>
              <a:t>SpeechLang</a:t>
            </a:r>
            <a:r>
              <a:rPr lang="en-US" baseline="0" dirty="0" smtClean="0"/>
              <a:t> non CIT 1219, </a:t>
            </a:r>
            <a:r>
              <a:rPr lang="en-US" baseline="0" dirty="0" err="1" smtClean="0"/>
              <a:t>SpeechLang</a:t>
            </a:r>
            <a:r>
              <a:rPr lang="en-US" baseline="0" dirty="0" smtClean="0"/>
              <a:t> &amp; CIT 57.</a:t>
            </a:r>
            <a:endParaRPr lang="en-US" dirty="0"/>
          </a:p>
        </p:txBody>
      </p:sp>
      <p:sp>
        <p:nvSpPr>
          <p:cNvPr id="4" name="Slide Number Placeholder 3"/>
          <p:cNvSpPr>
            <a:spLocks noGrp="1"/>
          </p:cNvSpPr>
          <p:nvPr>
            <p:ph type="sldNum" sz="quarter" idx="10"/>
          </p:nvPr>
        </p:nvSpPr>
        <p:spPr/>
        <p:txBody>
          <a:bodyPr/>
          <a:lstStyle/>
          <a:p>
            <a:fld id="{1EA8696D-FAA4-4FE7-939E-2F9B03F5BEE6}" type="slidenum">
              <a:rPr lang="en-US" smtClean="0"/>
              <a:pPr/>
              <a:t>13</a:t>
            </a:fld>
            <a:endParaRPr lang="en-US" dirty="0"/>
          </a:p>
        </p:txBody>
      </p:sp>
    </p:spTree>
    <p:extLst>
      <p:ext uri="{BB962C8B-B14F-4D97-AF65-F5344CB8AC3E}">
        <p14:creationId xmlns:p14="http://schemas.microsoft.com/office/powerpoint/2010/main" val="9479833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How do graduation outcomes differ by homelessness</a:t>
            </a:r>
            <a:r>
              <a:rPr lang="en-US" i="1" baseline="0" dirty="0" smtClean="0"/>
              <a:t> and disability? </a:t>
            </a:r>
            <a:r>
              <a:rPr lang="en-US" b="0" dirty="0" smtClean="0"/>
              <a:t>4-year longitudinal analysis of</a:t>
            </a:r>
            <a:r>
              <a:rPr lang="en-US" b="0" baseline="0" dirty="0" smtClean="0"/>
              <a:t> class of 2017. </a:t>
            </a: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Orange line indicates</a:t>
            </a:r>
            <a:r>
              <a:rPr lang="en-US" baseline="0" dirty="0" smtClean="0"/>
              <a:t> District 4-year 2017 graduation rate among students with disabilities of 59</a:t>
            </a:r>
            <a:r>
              <a:rPr lang="en-US" dirty="0" smtClean="0"/>
              <a:t>% </a:t>
            </a:r>
            <a:r>
              <a:rPr lang="en-US" baseline="0" dirty="0" smtClean="0"/>
              <a:t>(326 of 554</a:t>
            </a:r>
            <a:r>
              <a:rPr lang="en-US" dirty="0" smtClean="0"/>
              <a:t>).</a:t>
            </a:r>
          </a:p>
          <a:p>
            <a:endParaRPr lang="en-US" dirty="0" smtClean="0"/>
          </a:p>
          <a:p>
            <a:r>
              <a:rPr lang="en-US" dirty="0" smtClean="0"/>
              <a:t>Grad</a:t>
            </a:r>
            <a:r>
              <a:rPr lang="en-US" baseline="0" dirty="0" smtClean="0"/>
              <a:t> outcomes of CIT students with disabilities regardless of chronic absenteeism:</a:t>
            </a:r>
          </a:p>
          <a:p>
            <a:pPr marL="171450" indent="-171450">
              <a:buFont typeface="Arial" panose="020B0604020202020204" pitchFamily="34" charset="0"/>
              <a:buChar char="•"/>
            </a:pPr>
            <a:r>
              <a:rPr lang="en-US" baseline="0" dirty="0" smtClean="0"/>
              <a:t>CIT &amp; No Disability in HS = grad 71.5% (128 of 179) and non-grad 28.5% (51 of 179)</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CIT &amp; Disability in HS = grad 37.8% (17 of 45) and non-grad 62.2% (28 of 45) </a:t>
            </a:r>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smtClean="0"/>
              <a:t>Note. 59% (326 of 554) of Adjusted Cohort members with IEPs graduated (i.e. official graduation rate). Among those enrolled all four years of HS for at least 20 days each year (i.e. included in this sample) 66% (291 of 442) graduated. The difference between the two rates is likely due to school stability, which is known to influence student outcomes.</a:t>
            </a:r>
          </a:p>
          <a:p>
            <a:endParaRPr lang="en-US" dirty="0"/>
          </a:p>
        </p:txBody>
      </p:sp>
      <p:sp>
        <p:nvSpPr>
          <p:cNvPr id="4" name="Slide Number Placeholder 3"/>
          <p:cNvSpPr>
            <a:spLocks noGrp="1"/>
          </p:cNvSpPr>
          <p:nvPr>
            <p:ph type="sldNum" sz="quarter" idx="10"/>
          </p:nvPr>
        </p:nvSpPr>
        <p:spPr/>
        <p:txBody>
          <a:bodyPr/>
          <a:lstStyle/>
          <a:p>
            <a:fld id="{1EA8696D-FAA4-4FE7-939E-2F9B03F5BEE6}" type="slidenum">
              <a:rPr lang="en-US" smtClean="0"/>
              <a:pPr/>
              <a:t>14</a:t>
            </a:fld>
            <a:endParaRPr lang="en-US" dirty="0"/>
          </a:p>
        </p:txBody>
      </p:sp>
    </p:spTree>
    <p:extLst>
      <p:ext uri="{BB962C8B-B14F-4D97-AF65-F5344CB8AC3E}">
        <p14:creationId xmlns:p14="http://schemas.microsoft.com/office/powerpoint/2010/main" val="18260384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Constantia" panose="02030602050306030303" pitchFamily="18" charset="0"/>
              </a:rPr>
              <a:t>To what extent is chronic absenteeism useful to target interventions?</a:t>
            </a:r>
          </a:p>
          <a:p>
            <a:endParaRPr lang="en-US" sz="1200" dirty="0" smtClean="0">
              <a:latin typeface="Constantia" panose="02030602050306030303"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Constantia" panose="02030602050306030303" pitchFamily="18" charset="0"/>
              </a:rPr>
              <a:t>If chronic absenteeism is a symptom of underlying barriers or challenges, how can educators use chronic absenteeism data to prompt further investigation into student needs? </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dirty="0" smtClean="0">
                <a:solidFill>
                  <a:schemeClr val="tx1">
                    <a:lumMod val="95000"/>
                    <a:lumOff val="5000"/>
                  </a:schemeClr>
                </a:solidFill>
                <a:latin typeface="Constantia" panose="02030602050306030303" pitchFamily="18" charset="0"/>
              </a:rPr>
              <a:t>who are consistently absent under attendance codes…</a:t>
            </a:r>
            <a:r>
              <a:rPr lang="en-US" sz="1100" b="1" i="1" dirty="0" smtClean="0">
                <a:solidFill>
                  <a:schemeClr val="accent6">
                    <a:lumMod val="50000"/>
                  </a:schemeClr>
                </a:solidFill>
                <a:latin typeface="Constantia" panose="02030602050306030303" pitchFamily="18" charset="0"/>
              </a:rPr>
              <a:t>medical?</a:t>
            </a:r>
            <a:r>
              <a:rPr lang="en-US" sz="1100" b="1" i="1" dirty="0" smtClean="0">
                <a:solidFill>
                  <a:schemeClr val="tx1">
                    <a:lumMod val="95000"/>
                    <a:lumOff val="5000"/>
                  </a:schemeClr>
                </a:solidFill>
                <a:latin typeface="Constantia" panose="02030602050306030303" pitchFamily="18" charset="0"/>
              </a:rPr>
              <a:t> </a:t>
            </a:r>
            <a:r>
              <a:rPr lang="en-US" sz="1100" b="1" i="1" dirty="0" smtClean="0">
                <a:solidFill>
                  <a:schemeClr val="accent5">
                    <a:lumMod val="75000"/>
                  </a:schemeClr>
                </a:solidFill>
                <a:latin typeface="Constantia" panose="02030602050306030303" pitchFamily="18" charset="0"/>
              </a:rPr>
              <a:t>unverified?</a:t>
            </a:r>
            <a:r>
              <a:rPr lang="en-US" sz="1100" b="1" i="1" dirty="0" smtClean="0">
                <a:solidFill>
                  <a:schemeClr val="tx1">
                    <a:lumMod val="95000"/>
                    <a:lumOff val="5000"/>
                  </a:schemeClr>
                </a:solidFill>
                <a:latin typeface="Constantia" panose="02030602050306030303" pitchFamily="18" charset="0"/>
              </a:rPr>
              <a:t> </a:t>
            </a:r>
            <a:r>
              <a:rPr lang="en-US" sz="1100" b="1" i="1" dirty="0" smtClean="0">
                <a:solidFill>
                  <a:schemeClr val="accent3">
                    <a:lumMod val="75000"/>
                  </a:schemeClr>
                </a:solidFill>
                <a:latin typeface="Constantia" panose="02030602050306030303" pitchFamily="18" charset="0"/>
              </a:rPr>
              <a:t>circumstance?</a:t>
            </a:r>
          </a:p>
          <a:p>
            <a:endParaRPr lang="en-US" dirty="0"/>
          </a:p>
        </p:txBody>
      </p:sp>
      <p:sp>
        <p:nvSpPr>
          <p:cNvPr id="4" name="Slide Number Placeholder 3"/>
          <p:cNvSpPr>
            <a:spLocks noGrp="1"/>
          </p:cNvSpPr>
          <p:nvPr>
            <p:ph type="sldNum" sz="quarter" idx="10"/>
          </p:nvPr>
        </p:nvSpPr>
        <p:spPr/>
        <p:txBody>
          <a:bodyPr/>
          <a:lstStyle/>
          <a:p>
            <a:fld id="{1EA8696D-FAA4-4FE7-939E-2F9B03F5BEE6}" type="slidenum">
              <a:rPr lang="en-US" smtClean="0"/>
              <a:pPr/>
              <a:t>15</a:t>
            </a:fld>
            <a:endParaRPr lang="en-US" dirty="0"/>
          </a:p>
        </p:txBody>
      </p:sp>
    </p:spTree>
    <p:extLst>
      <p:ext uri="{BB962C8B-B14F-4D97-AF65-F5344CB8AC3E}">
        <p14:creationId xmlns:p14="http://schemas.microsoft.com/office/powerpoint/2010/main" val="30486978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A8696D-FAA4-4FE7-939E-2F9B03F5BEE6}" type="slidenum">
              <a:rPr lang="en-US" smtClean="0"/>
              <a:pPr/>
              <a:t>16</a:t>
            </a:fld>
            <a:endParaRPr lang="en-US" dirty="0"/>
          </a:p>
        </p:txBody>
      </p:sp>
    </p:spTree>
    <p:extLst>
      <p:ext uri="{BB962C8B-B14F-4D97-AF65-F5344CB8AC3E}">
        <p14:creationId xmlns:p14="http://schemas.microsoft.com/office/powerpoint/2010/main" val="859183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1" u="none" strike="noStrike" kern="1200" baseline="0" dirty="0" smtClean="0">
                <a:solidFill>
                  <a:schemeClr val="tx1"/>
                </a:solidFill>
                <a:latin typeface="+mn-lt"/>
                <a:ea typeface="+mn-ea"/>
                <a:cs typeface="+mn-cs"/>
              </a:rPr>
              <a:t>What is chronic absenteeism? </a:t>
            </a:r>
            <a:r>
              <a:rPr lang="en-US" sz="1200" b="0" i="0" u="none" strike="noStrike" kern="1200" baseline="0" dirty="0" smtClean="0">
                <a:solidFill>
                  <a:schemeClr val="tx1"/>
                </a:solidFill>
                <a:latin typeface="+mn-lt"/>
                <a:ea typeface="+mn-ea"/>
                <a:cs typeface="+mn-cs"/>
              </a:rPr>
              <a:t>Attendance Works recommends that chronic absence be defined as missing 10 percent of school—the equivalent of two days every month or 18 days over a 180-day school year—because this better enables early detection and action to improve attendance (http://www.attendanceworks.org/).</a:t>
            </a:r>
          </a:p>
          <a:p>
            <a:endParaRPr lang="en-US"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Constantia" panose="02030602050306030303" pitchFamily="18" charset="0"/>
              </a:rPr>
              <a:t>Note. 2016-17 NSPF includes students enrolled the last day of the school year who were also enrolled 30 days prior to the last day. Future</a:t>
            </a:r>
            <a:r>
              <a:rPr lang="en-US" sz="1200" baseline="0" dirty="0" smtClean="0">
                <a:latin typeface="Constantia" panose="02030602050306030303" pitchFamily="18" charset="0"/>
              </a:rPr>
              <a:t> measures will include all students enrolled throughout the year for 10 consecutive days. Final guidance has not yet been received from NDE as of March 28, 2018. </a:t>
            </a:r>
            <a:r>
              <a:rPr lang="en-US" sz="1200" b="1" baseline="0" dirty="0" smtClean="0">
                <a:latin typeface="Constantia" panose="02030602050306030303" pitchFamily="18" charset="0"/>
              </a:rPr>
              <a:t>The data summarized in this presentation uses the NSPF measure for 2016-17, which corresponds to the WCSD 2016-17 School Profiles.</a:t>
            </a:r>
            <a:endParaRPr lang="en-US" sz="1200" b="1" dirty="0" smtClean="0">
              <a:latin typeface="Constantia" panose="02030602050306030303" pitchFamily="18" charset="0"/>
            </a:endParaRPr>
          </a:p>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1EA8696D-FAA4-4FE7-939E-2F9B03F5BEE6}" type="slidenum">
              <a:rPr lang="en-US" smtClean="0"/>
              <a:pPr/>
              <a:t>2</a:t>
            </a:fld>
            <a:endParaRPr lang="en-US" dirty="0"/>
          </a:p>
        </p:txBody>
      </p:sp>
    </p:spTree>
    <p:extLst>
      <p:ext uri="{BB962C8B-B14F-4D97-AF65-F5344CB8AC3E}">
        <p14:creationId xmlns:p14="http://schemas.microsoft.com/office/powerpoint/2010/main" val="4293702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i="1" dirty="0" smtClean="0">
                <a:ea typeface="ＭＳ Ｐゴシック" panose="020B0600070205080204" pitchFamily="34" charset="-128"/>
              </a:rPr>
              <a:t>What is the prevalence of chronic absenteeism in the WCSD? </a:t>
            </a:r>
          </a:p>
          <a:p>
            <a:endParaRPr lang="en-US" altLang="en-US" sz="1200" i="1" dirty="0" smtClean="0">
              <a:ea typeface="ＭＳ Ｐゴシック" panose="020B0600070205080204" pitchFamily="34" charset="-128"/>
            </a:endParaRPr>
          </a:p>
          <a:p>
            <a:r>
              <a:rPr lang="en-US" altLang="en-US" sz="1200" dirty="0" smtClean="0">
                <a:ea typeface="ＭＳ Ｐゴシック" panose="020B0600070205080204" pitchFamily="34" charset="-128"/>
              </a:rPr>
              <a:t>15 percent (9712</a:t>
            </a:r>
            <a:r>
              <a:rPr lang="en-US" altLang="en-US" sz="1200" baseline="0" dirty="0" smtClean="0">
                <a:ea typeface="ＭＳ Ｐゴシック" panose="020B0600070205080204" pitchFamily="34" charset="-128"/>
              </a:rPr>
              <a:t> of 64774) of students enrolled in the WCSD were chronically absent in school year 2016-17. </a:t>
            </a:r>
          </a:p>
          <a:p>
            <a:endParaRPr lang="en-US" altLang="en-US" sz="1200" baseline="0" dirty="0" smtClean="0">
              <a:ea typeface="ＭＳ Ｐゴシック" panose="020B0600070205080204" pitchFamily="34" charset="-128"/>
            </a:endParaRPr>
          </a:p>
          <a:p>
            <a:r>
              <a:rPr lang="en-US" altLang="en-US" sz="1200" baseline="0" dirty="0" smtClean="0">
                <a:ea typeface="ＭＳ Ｐゴシック" panose="020B0600070205080204" pitchFamily="34" charset="-128"/>
              </a:rPr>
              <a:t>ES = 11% MS=15%, HS=18% Chronic absenteeism has slowly and steadily been increasing rising over the past three years.</a:t>
            </a:r>
          </a:p>
          <a:p>
            <a:endParaRPr lang="en-US" altLang="en-US" sz="1200" baseline="0" dirty="0" smtClean="0">
              <a:ea typeface="ＭＳ Ｐゴシック" panose="020B0600070205080204" pitchFamily="34" charset="-128"/>
            </a:endParaRPr>
          </a:p>
          <a:p>
            <a:r>
              <a:rPr lang="en-US" altLang="en-US" sz="1200" baseline="0" dirty="0" smtClean="0">
                <a:ea typeface="ＭＳ Ｐゴシック" panose="020B0600070205080204" pitchFamily="34" charset="-128"/>
              </a:rPr>
              <a:t>Schools can view their annual rates of chronic absenteeism within their School Profiles they receive from the Office of Accountability each year. They can also monitor for chronic absenteeism by using the BIG reports. </a:t>
            </a:r>
            <a:endParaRPr lang="en-US" altLang="en-US" sz="1200" dirty="0" smtClean="0">
              <a:ea typeface="ＭＳ Ｐゴシック" panose="020B0600070205080204" pitchFamily="34" charset="-128"/>
            </a:endParaRPr>
          </a:p>
        </p:txBody>
      </p:sp>
      <p:sp>
        <p:nvSpPr>
          <p:cNvPr id="4" name="Slide Number Placeholder 3"/>
          <p:cNvSpPr>
            <a:spLocks noGrp="1"/>
          </p:cNvSpPr>
          <p:nvPr>
            <p:ph type="sldNum" sz="quarter" idx="10"/>
          </p:nvPr>
        </p:nvSpPr>
        <p:spPr/>
        <p:txBody>
          <a:bodyPr/>
          <a:lstStyle/>
          <a:p>
            <a:fld id="{1EA8696D-FAA4-4FE7-939E-2F9B03F5BEE6}" type="slidenum">
              <a:rPr lang="en-US" smtClean="0"/>
              <a:pPr/>
              <a:t>3</a:t>
            </a:fld>
            <a:endParaRPr lang="en-US" dirty="0"/>
          </a:p>
        </p:txBody>
      </p:sp>
    </p:spTree>
    <p:extLst>
      <p:ext uri="{BB962C8B-B14F-4D97-AF65-F5344CB8AC3E}">
        <p14:creationId xmlns:p14="http://schemas.microsoft.com/office/powerpoint/2010/main" val="2867876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1" dirty="0" smtClean="0"/>
              <a:t>Why is chronic absenteeism important? </a:t>
            </a:r>
            <a:r>
              <a:rPr lang="en-US" b="0" dirty="0" smtClean="0"/>
              <a:t>4-year longitudinal analysis of</a:t>
            </a:r>
            <a:r>
              <a:rPr lang="en-US" b="0" baseline="0" dirty="0" smtClean="0"/>
              <a:t> class of 2017</a:t>
            </a:r>
          </a:p>
          <a:p>
            <a:endParaRPr lang="en-US" b="1" dirty="0" smtClean="0"/>
          </a:p>
          <a:p>
            <a:r>
              <a:rPr lang="en-US" b="0" i="0" dirty="0" smtClean="0">
                <a:solidFill>
                  <a:schemeClr val="tx1"/>
                </a:solidFill>
              </a:rPr>
              <a:t>This graph shows </a:t>
            </a:r>
            <a:r>
              <a:rPr lang="en-US" b="1" i="1" dirty="0" smtClean="0">
                <a:solidFill>
                  <a:schemeClr val="tx1"/>
                </a:solidFill>
              </a:rPr>
              <a:t>chronic absenteeism is related to graduation outcomes. </a:t>
            </a:r>
            <a:r>
              <a:rPr lang="en-US" b="0" i="0" dirty="0" smtClean="0">
                <a:solidFill>
                  <a:schemeClr val="tx1"/>
                </a:solidFill>
              </a:rPr>
              <a:t>Graph reads “Of students in the adjusted cohort of the class of 2017 who were not chronically absent in high school, 98% of them graduated on time.</a:t>
            </a:r>
            <a:r>
              <a:rPr lang="en-US" b="0" i="0" baseline="0" dirty="0" smtClean="0">
                <a:solidFill>
                  <a:schemeClr val="tx1"/>
                </a:solidFill>
              </a:rPr>
              <a:t> Of students who were chronically absent one year of high school, 87% graduated on time.”</a:t>
            </a:r>
            <a:endParaRPr lang="en-US" b="1" i="1" dirty="0" smtClean="0">
              <a:solidFill>
                <a:schemeClr val="tx1"/>
              </a:solidFill>
            </a:endParaRPr>
          </a:p>
          <a:p>
            <a:endParaRPr lang="en-US" dirty="0" smtClean="0"/>
          </a:p>
          <a:p>
            <a:r>
              <a:rPr lang="en-US" dirty="0" smtClean="0"/>
              <a:t>Orange line indicates</a:t>
            </a:r>
            <a:r>
              <a:rPr lang="en-US" baseline="0" dirty="0" smtClean="0"/>
              <a:t> District 4-year 2017 graduation rate of </a:t>
            </a:r>
            <a:r>
              <a:rPr lang="en-US" dirty="0" smtClean="0"/>
              <a:t>84% (3916 of 4662).</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chemeClr val="tx1">
                    <a:lumMod val="75000"/>
                    <a:lumOff val="25000"/>
                  </a:schemeClr>
                </a:solidFill>
              </a:rPr>
              <a:t>Note. Includes adjusted cohort members enrolled all four years who were also enrolled for at least 20 days each year. </a:t>
            </a:r>
            <a:endParaRPr lang="en-US" sz="1200" dirty="0" smtClean="0">
              <a:solidFill>
                <a:schemeClr val="tx1">
                  <a:lumMod val="75000"/>
                  <a:lumOff val="25000"/>
                </a:schemeClr>
              </a:solidFill>
            </a:endParaRPr>
          </a:p>
          <a:p>
            <a:endParaRPr lang="en-US" dirty="0"/>
          </a:p>
        </p:txBody>
      </p:sp>
      <p:sp>
        <p:nvSpPr>
          <p:cNvPr id="4" name="Slide Number Placeholder 3"/>
          <p:cNvSpPr>
            <a:spLocks noGrp="1"/>
          </p:cNvSpPr>
          <p:nvPr>
            <p:ph type="sldNum" sz="quarter" idx="10"/>
          </p:nvPr>
        </p:nvSpPr>
        <p:spPr/>
        <p:txBody>
          <a:bodyPr/>
          <a:lstStyle/>
          <a:p>
            <a:fld id="{1EA8696D-FAA4-4FE7-939E-2F9B03F5BEE6}" type="slidenum">
              <a:rPr lang="en-US" smtClean="0"/>
              <a:pPr/>
              <a:t>4</a:t>
            </a:fld>
            <a:endParaRPr lang="en-US" dirty="0"/>
          </a:p>
        </p:txBody>
      </p:sp>
    </p:spTree>
    <p:extLst>
      <p:ext uri="{BB962C8B-B14F-4D97-AF65-F5344CB8AC3E}">
        <p14:creationId xmlns:p14="http://schemas.microsoft.com/office/powerpoint/2010/main" val="1591536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Which</a:t>
            </a:r>
            <a:r>
              <a:rPr lang="en-US" i="1" baseline="0" dirty="0" smtClean="0"/>
              <a:t> students are chronically absent? </a:t>
            </a:r>
            <a:r>
              <a:rPr lang="en-US" dirty="0" smtClean="0"/>
              <a:t>One year snapshot from 2016-17.</a:t>
            </a:r>
          </a:p>
          <a:p>
            <a:endParaRPr lang="en-US" dirty="0" smtClean="0"/>
          </a:p>
          <a:p>
            <a:r>
              <a:rPr lang="en-US" dirty="0" smtClean="0"/>
              <a:t>Graph reads “Of the 4525 gifted</a:t>
            </a:r>
            <a:r>
              <a:rPr lang="en-US" baseline="0" dirty="0" smtClean="0"/>
              <a:t> and talented students enrolled in the WCSD in 2016-17, 8 percent (n=359) of them were chronically absent.”</a:t>
            </a:r>
          </a:p>
          <a:p>
            <a:endParaRPr lang="en-US" baseline="0" dirty="0" smtClean="0"/>
          </a:p>
          <a:p>
            <a:r>
              <a:rPr lang="en-US" baseline="0" dirty="0" smtClean="0"/>
              <a:t>Dotted line indicates 15% of all students enrolled in the WCSD were chronically absent in SY 2016-17.</a:t>
            </a:r>
          </a:p>
          <a:p>
            <a:endParaRPr lang="en-US" baseline="0" dirty="0" smtClean="0"/>
          </a:p>
          <a:p>
            <a:r>
              <a:rPr lang="en-US" b="1" baseline="0" dirty="0" smtClean="0"/>
              <a:t>Students who experience homelessness have the highest rates of chronic absenteeism: 36 percent of them missed 10 percent or more of the days enrolled</a:t>
            </a:r>
            <a:r>
              <a:rPr lang="en-US" baseline="0" dirty="0" smtClean="0"/>
              <a:t>.</a:t>
            </a:r>
          </a:p>
          <a:p>
            <a:endParaRPr lang="en-US" baseline="0" dirty="0" smtClean="0"/>
          </a:p>
          <a:p>
            <a:r>
              <a:rPr lang="en-US" dirty="0" smtClean="0"/>
              <a:t>2016-17 enrollment &amp; included in NSPF measure: gifted n=4525, EL 10224, FRL n=31230, IEP 8367, CIT 2386</a:t>
            </a:r>
            <a:endParaRPr lang="en-US" dirty="0"/>
          </a:p>
        </p:txBody>
      </p:sp>
      <p:sp>
        <p:nvSpPr>
          <p:cNvPr id="4" name="Slide Number Placeholder 3"/>
          <p:cNvSpPr>
            <a:spLocks noGrp="1"/>
          </p:cNvSpPr>
          <p:nvPr>
            <p:ph type="sldNum" sz="quarter" idx="10"/>
          </p:nvPr>
        </p:nvSpPr>
        <p:spPr/>
        <p:txBody>
          <a:bodyPr/>
          <a:lstStyle/>
          <a:p>
            <a:fld id="{1EA8696D-FAA4-4FE7-939E-2F9B03F5BEE6}" type="slidenum">
              <a:rPr lang="en-US" smtClean="0"/>
              <a:pPr/>
              <a:t>5</a:t>
            </a:fld>
            <a:endParaRPr lang="en-US" dirty="0"/>
          </a:p>
        </p:txBody>
      </p:sp>
    </p:spTree>
    <p:extLst>
      <p:ext uri="{BB962C8B-B14F-4D97-AF65-F5344CB8AC3E}">
        <p14:creationId xmlns:p14="http://schemas.microsoft.com/office/powerpoint/2010/main" val="10845353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Does chronic absenteeism vary</a:t>
            </a:r>
            <a:r>
              <a:rPr lang="en-US" i="1" baseline="0" dirty="0" smtClean="0"/>
              <a:t> by shelter types among students experiencing homelessness? </a:t>
            </a:r>
            <a:r>
              <a:rPr lang="en-US" dirty="0" smtClean="0"/>
              <a:t>One year snapshot from 2016-17 by shelter type</a:t>
            </a:r>
          </a:p>
          <a:p>
            <a:endParaRPr lang="en-US" dirty="0" smtClean="0"/>
          </a:p>
          <a:p>
            <a:r>
              <a:rPr lang="en-US" dirty="0" smtClean="0"/>
              <a:t>Dotted line indicates average</a:t>
            </a:r>
            <a:r>
              <a:rPr lang="en-US" baseline="0" dirty="0" smtClean="0"/>
              <a:t> of all students in CIT who were chronically absent, which was 36%.</a:t>
            </a:r>
          </a:p>
          <a:p>
            <a:endParaRPr lang="en-US" baseline="0" dirty="0" smtClean="0"/>
          </a:p>
          <a:p>
            <a:r>
              <a:rPr lang="en-US" b="1" baseline="0" dirty="0" smtClean="0"/>
              <a:t>Students living in hotels/motels have the highest rates of chronic absenteeism.</a:t>
            </a:r>
          </a:p>
          <a:p>
            <a:endParaRPr lang="en-US" baseline="0" dirty="0" smtClean="0"/>
          </a:p>
          <a:p>
            <a:r>
              <a:rPr lang="en-US" baseline="0" dirty="0" smtClean="0"/>
              <a:t>Total chronic, including severe chronic and chronic combined:</a:t>
            </a:r>
          </a:p>
          <a:p>
            <a:r>
              <a:rPr lang="en-US" baseline="0" dirty="0" smtClean="0"/>
              <a:t>Hotels/Motels = 41.6%</a:t>
            </a:r>
          </a:p>
          <a:p>
            <a:r>
              <a:rPr lang="en-US" baseline="0" dirty="0" smtClean="0"/>
              <a:t>Unaccompanied = 37.3%</a:t>
            </a:r>
          </a:p>
          <a:p>
            <a:r>
              <a:rPr lang="en-US" baseline="0" dirty="0" smtClean="0"/>
              <a:t>Unsheltered = 36.8%</a:t>
            </a:r>
          </a:p>
          <a:p>
            <a:r>
              <a:rPr lang="en-US" baseline="0" dirty="0" smtClean="0"/>
              <a:t>Doubled-Up = 35.5%</a:t>
            </a:r>
          </a:p>
          <a:p>
            <a:r>
              <a:rPr lang="en-US" baseline="0" dirty="0" smtClean="0"/>
              <a:t>Shelters and Transitional Housing = 29.8%</a:t>
            </a:r>
            <a:endParaRPr lang="en-US" dirty="0"/>
          </a:p>
        </p:txBody>
      </p:sp>
      <p:sp>
        <p:nvSpPr>
          <p:cNvPr id="4" name="Slide Number Placeholder 3"/>
          <p:cNvSpPr>
            <a:spLocks noGrp="1"/>
          </p:cNvSpPr>
          <p:nvPr>
            <p:ph type="sldNum" sz="quarter" idx="10"/>
          </p:nvPr>
        </p:nvSpPr>
        <p:spPr/>
        <p:txBody>
          <a:bodyPr/>
          <a:lstStyle/>
          <a:p>
            <a:fld id="{1EA8696D-FAA4-4FE7-939E-2F9B03F5BEE6}" type="slidenum">
              <a:rPr lang="en-US" smtClean="0"/>
              <a:pPr/>
              <a:t>6</a:t>
            </a:fld>
            <a:endParaRPr lang="en-US" dirty="0"/>
          </a:p>
        </p:txBody>
      </p:sp>
    </p:spTree>
    <p:extLst>
      <p:ext uri="{BB962C8B-B14F-4D97-AF65-F5344CB8AC3E}">
        <p14:creationId xmlns:p14="http://schemas.microsoft.com/office/powerpoint/2010/main" val="2938542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dirty="0" smtClean="0"/>
              <a:t>Does chronic absenteeism impact graduation rates differently for</a:t>
            </a:r>
            <a:r>
              <a:rPr lang="en-US" b="0" i="1" baseline="0" dirty="0" smtClean="0"/>
              <a:t> different student populations? </a:t>
            </a:r>
            <a:r>
              <a:rPr lang="en-US" b="0" dirty="0" smtClean="0"/>
              <a:t>4-year longitudinal analysis of</a:t>
            </a:r>
            <a:r>
              <a:rPr lang="en-US" b="0" baseline="0" dirty="0" smtClean="0"/>
              <a:t> class of 2017</a:t>
            </a:r>
          </a:p>
          <a:p>
            <a:endParaRPr lang="en-US" b="1" baseline="0" dirty="0" smtClean="0"/>
          </a:p>
          <a:p>
            <a:r>
              <a:rPr lang="en-US" b="1" dirty="0" smtClean="0"/>
              <a:t>Prevalence of chronic absenteeism varies by special population</a:t>
            </a:r>
          </a:p>
          <a:p>
            <a:endParaRPr lang="en-US" dirty="0" smtClean="0"/>
          </a:p>
          <a:p>
            <a:r>
              <a:rPr lang="en-US" dirty="0" smtClean="0"/>
              <a:t>Graph reads “Of students in the class of 2017 who are</a:t>
            </a:r>
            <a:r>
              <a:rPr lang="en-US" baseline="0" dirty="0" smtClean="0"/>
              <a:t> gifted and talented, 20% of them were chronically absent at least one year in high school.”</a:t>
            </a:r>
          </a:p>
          <a:p>
            <a:endParaRPr lang="en-US" baseline="0" dirty="0" smtClean="0"/>
          </a:p>
          <a:p>
            <a:r>
              <a:rPr lang="en-US" dirty="0" smtClean="0"/>
              <a:t>CIT included in the analysis n=224,</a:t>
            </a:r>
            <a:r>
              <a:rPr lang="en-US" baseline="0" dirty="0" smtClean="0"/>
              <a:t> </a:t>
            </a:r>
            <a:r>
              <a:rPr lang="en-US" dirty="0" smtClean="0"/>
              <a:t>Non CIT n=3719</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There were n=339 CIT final adjusted cohort in official grad report,</a:t>
            </a:r>
            <a:r>
              <a:rPr lang="en-US" baseline="0" dirty="0" smtClean="0"/>
              <a:t> of which 181 (53%) graduated.</a:t>
            </a:r>
            <a:endParaRPr lang="en-US" dirty="0" smtClean="0"/>
          </a:p>
          <a:p>
            <a:endParaRPr lang="en-US" dirty="0"/>
          </a:p>
        </p:txBody>
      </p:sp>
      <p:sp>
        <p:nvSpPr>
          <p:cNvPr id="4" name="Slide Number Placeholder 3"/>
          <p:cNvSpPr>
            <a:spLocks noGrp="1"/>
          </p:cNvSpPr>
          <p:nvPr>
            <p:ph type="sldNum" sz="quarter" idx="10"/>
          </p:nvPr>
        </p:nvSpPr>
        <p:spPr/>
        <p:txBody>
          <a:bodyPr/>
          <a:lstStyle/>
          <a:p>
            <a:fld id="{1EA8696D-FAA4-4FE7-939E-2F9B03F5BEE6}" type="slidenum">
              <a:rPr lang="en-US" smtClean="0"/>
              <a:pPr/>
              <a:t>7</a:t>
            </a:fld>
            <a:endParaRPr lang="en-US" dirty="0"/>
          </a:p>
        </p:txBody>
      </p:sp>
    </p:spTree>
    <p:extLst>
      <p:ext uri="{BB962C8B-B14F-4D97-AF65-F5344CB8AC3E}">
        <p14:creationId xmlns:p14="http://schemas.microsoft.com/office/powerpoint/2010/main" val="3557721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4-year longitudinal analysis of</a:t>
            </a:r>
            <a:r>
              <a:rPr lang="en-US" b="0" baseline="0" dirty="0" smtClean="0"/>
              <a:t> class of 2017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Prevalence of chronic absenteeism varies by race and homeless status</a:t>
            </a:r>
          </a:p>
          <a:p>
            <a:endParaRPr lang="en-US" dirty="0" smtClean="0"/>
          </a:p>
          <a:p>
            <a:r>
              <a:rPr lang="en-US" dirty="0" smtClean="0"/>
              <a:t>1338 students included</a:t>
            </a:r>
            <a:r>
              <a:rPr lang="en-US" baseline="0" dirty="0" smtClean="0"/>
              <a:t> in measure were chronically absent.</a:t>
            </a:r>
          </a:p>
          <a:p>
            <a:endParaRPr lang="en-US" baseline="0" dirty="0" smtClean="0"/>
          </a:p>
          <a:p>
            <a:r>
              <a:rPr lang="en-US" baseline="0" dirty="0" smtClean="0"/>
              <a:t>The percentage of American Indian and Pacific Islander homeless students who were chronically absent is missing because there were less than 10 students in each of these population groups. </a:t>
            </a:r>
            <a:endParaRPr lang="en-US" dirty="0"/>
          </a:p>
        </p:txBody>
      </p:sp>
      <p:sp>
        <p:nvSpPr>
          <p:cNvPr id="4" name="Slide Number Placeholder 3"/>
          <p:cNvSpPr>
            <a:spLocks noGrp="1"/>
          </p:cNvSpPr>
          <p:nvPr>
            <p:ph type="sldNum" sz="quarter" idx="10"/>
          </p:nvPr>
        </p:nvSpPr>
        <p:spPr/>
        <p:txBody>
          <a:bodyPr/>
          <a:lstStyle/>
          <a:p>
            <a:fld id="{1EA8696D-FAA4-4FE7-939E-2F9B03F5BEE6}" type="slidenum">
              <a:rPr lang="en-US" smtClean="0"/>
              <a:pPr/>
              <a:t>8</a:t>
            </a:fld>
            <a:endParaRPr lang="en-US" dirty="0"/>
          </a:p>
        </p:txBody>
      </p:sp>
    </p:spTree>
    <p:extLst>
      <p:ext uri="{BB962C8B-B14F-4D97-AF65-F5344CB8AC3E}">
        <p14:creationId xmlns:p14="http://schemas.microsoft.com/office/powerpoint/2010/main" val="1983302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1" dirty="0" smtClean="0"/>
              <a:t>Does chronic absenteeism impact graduation rates differently for</a:t>
            </a:r>
            <a:r>
              <a:rPr lang="en-US" b="0" i="1" baseline="0" dirty="0" smtClean="0"/>
              <a:t> different student populations? </a:t>
            </a:r>
            <a:r>
              <a:rPr lang="en-US" b="0" dirty="0" smtClean="0"/>
              <a:t>4-year longitudinal analysis of</a:t>
            </a:r>
            <a:r>
              <a:rPr lang="en-US" b="0" baseline="0" dirty="0" smtClean="0"/>
              <a:t> class of 2017.</a:t>
            </a:r>
          </a:p>
          <a:p>
            <a:endParaRPr lang="en-US" dirty="0" smtClean="0"/>
          </a:p>
          <a:p>
            <a:r>
              <a:rPr lang="en-US" baseline="0" dirty="0" smtClean="0"/>
              <a:t>Counts: Gifted &amp; CA = 80, IEP &amp; CA = 207, EL &amp; CA = 148, FRL &amp; CA = 859, CIT and CA = 160 Note. These counts differ from District Grad counts because these include those who were enrolled all four years for at least 20 days each of those years. Adjusted cohort includes all students enrolled regardless of number of days and those who transferred in – they did not need to be enrolled all four years. </a:t>
            </a:r>
          </a:p>
        </p:txBody>
      </p:sp>
      <p:sp>
        <p:nvSpPr>
          <p:cNvPr id="4" name="Slide Number Placeholder 3"/>
          <p:cNvSpPr>
            <a:spLocks noGrp="1"/>
          </p:cNvSpPr>
          <p:nvPr>
            <p:ph type="sldNum" sz="quarter" idx="10"/>
          </p:nvPr>
        </p:nvSpPr>
        <p:spPr/>
        <p:txBody>
          <a:bodyPr/>
          <a:lstStyle/>
          <a:p>
            <a:fld id="{1EA8696D-FAA4-4FE7-939E-2F9B03F5BEE6}" type="slidenum">
              <a:rPr lang="en-US" smtClean="0"/>
              <a:pPr/>
              <a:t>9</a:t>
            </a:fld>
            <a:endParaRPr lang="en-US" dirty="0"/>
          </a:p>
        </p:txBody>
      </p:sp>
    </p:spTree>
    <p:extLst>
      <p:ext uri="{BB962C8B-B14F-4D97-AF65-F5344CB8AC3E}">
        <p14:creationId xmlns:p14="http://schemas.microsoft.com/office/powerpoint/2010/main" val="2277491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D3B74A-B0FF-4A62-A325-13B931C8837B}" type="datetimeFigureOut">
              <a:rPr lang="en-US" smtClean="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3DE4E1-0DD2-4324-961B-4DBBB148F6B6}" type="slidenum">
              <a:rPr lang="en-US" smtClean="0"/>
              <a:pPr/>
              <a:t>‹#›</a:t>
            </a:fld>
            <a:endParaRPr lang="en-US" dirty="0"/>
          </a:p>
        </p:txBody>
      </p:sp>
    </p:spTree>
    <p:extLst>
      <p:ext uri="{BB962C8B-B14F-4D97-AF65-F5344CB8AC3E}">
        <p14:creationId xmlns:p14="http://schemas.microsoft.com/office/powerpoint/2010/main" val="2571762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D3B74A-B0FF-4A62-A325-13B931C8837B}" type="datetimeFigureOut">
              <a:rPr lang="en-US" smtClean="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3DE4E1-0DD2-4324-961B-4DBBB148F6B6}" type="slidenum">
              <a:rPr lang="en-US" smtClean="0"/>
              <a:pPr/>
              <a:t>‹#›</a:t>
            </a:fld>
            <a:endParaRPr lang="en-US" dirty="0"/>
          </a:p>
        </p:txBody>
      </p:sp>
    </p:spTree>
    <p:extLst>
      <p:ext uri="{BB962C8B-B14F-4D97-AF65-F5344CB8AC3E}">
        <p14:creationId xmlns:p14="http://schemas.microsoft.com/office/powerpoint/2010/main" val="1381045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D3B74A-B0FF-4A62-A325-13B931C8837B}" type="datetimeFigureOut">
              <a:rPr lang="en-US" smtClean="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3DE4E1-0DD2-4324-961B-4DBBB148F6B6}" type="slidenum">
              <a:rPr lang="en-US" smtClean="0"/>
              <a:pPr/>
              <a:t>‹#›</a:t>
            </a:fld>
            <a:endParaRPr lang="en-US" dirty="0"/>
          </a:p>
        </p:txBody>
      </p:sp>
    </p:spTree>
    <p:extLst>
      <p:ext uri="{BB962C8B-B14F-4D97-AF65-F5344CB8AC3E}">
        <p14:creationId xmlns:p14="http://schemas.microsoft.com/office/powerpoint/2010/main" val="3534119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D3B74A-B0FF-4A62-A325-13B931C8837B}" type="datetimeFigureOut">
              <a:rPr lang="en-US" smtClean="0"/>
              <a:pPr/>
              <a:t>5/29/2018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C3DE4E1-0DD2-4324-961B-4DBBB148F6B6}" type="slidenum">
              <a:rPr lang="en-US" smtClean="0"/>
              <a:pPr/>
              <a:t>‹#›</a:t>
            </a:fld>
            <a:endParaRPr lang="en-US" dirty="0"/>
          </a:p>
        </p:txBody>
      </p:sp>
    </p:spTree>
    <p:extLst>
      <p:ext uri="{BB962C8B-B14F-4D97-AF65-F5344CB8AC3E}">
        <p14:creationId xmlns:p14="http://schemas.microsoft.com/office/powerpoint/2010/main" val="1823155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D3B74A-B0FF-4A62-A325-13B931C8837B}" type="datetimeFigureOut">
              <a:rPr lang="en-US" smtClean="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3DE4E1-0DD2-4324-961B-4DBBB148F6B6}" type="slidenum">
              <a:rPr lang="en-US" smtClean="0"/>
              <a:pPr/>
              <a:t>‹#›</a:t>
            </a:fld>
            <a:endParaRPr lang="en-US" dirty="0"/>
          </a:p>
        </p:txBody>
      </p:sp>
    </p:spTree>
    <p:extLst>
      <p:ext uri="{BB962C8B-B14F-4D97-AF65-F5344CB8AC3E}">
        <p14:creationId xmlns:p14="http://schemas.microsoft.com/office/powerpoint/2010/main" val="1362282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D3B74A-B0FF-4A62-A325-13B931C8837B}" type="datetimeFigureOut">
              <a:rPr lang="en-US" smtClean="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3DE4E1-0DD2-4324-961B-4DBBB148F6B6}" type="slidenum">
              <a:rPr lang="en-US" smtClean="0"/>
              <a:pPr/>
              <a:t>‹#›</a:t>
            </a:fld>
            <a:endParaRPr lang="en-US" dirty="0"/>
          </a:p>
        </p:txBody>
      </p:sp>
    </p:spTree>
    <p:extLst>
      <p:ext uri="{BB962C8B-B14F-4D97-AF65-F5344CB8AC3E}">
        <p14:creationId xmlns:p14="http://schemas.microsoft.com/office/powerpoint/2010/main" val="1913630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D3B74A-B0FF-4A62-A325-13B931C8837B}" type="datetimeFigureOut">
              <a:rPr lang="en-US" smtClean="0"/>
              <a:pPr/>
              <a:t>5/29/2018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3DE4E1-0DD2-4324-961B-4DBBB148F6B6}" type="slidenum">
              <a:rPr lang="en-US" smtClean="0"/>
              <a:pPr/>
              <a:t>‹#›</a:t>
            </a:fld>
            <a:endParaRPr lang="en-US" dirty="0"/>
          </a:p>
        </p:txBody>
      </p:sp>
    </p:spTree>
    <p:extLst>
      <p:ext uri="{BB962C8B-B14F-4D97-AF65-F5344CB8AC3E}">
        <p14:creationId xmlns:p14="http://schemas.microsoft.com/office/powerpoint/2010/main" val="4208480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D3B74A-B0FF-4A62-A325-13B931C8837B}" type="datetimeFigureOut">
              <a:rPr lang="en-US" smtClean="0"/>
              <a:pPr/>
              <a:t>5/29/2018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C3DE4E1-0DD2-4324-961B-4DBBB148F6B6}" type="slidenum">
              <a:rPr lang="en-US" smtClean="0"/>
              <a:pPr/>
              <a:t>‹#›</a:t>
            </a:fld>
            <a:endParaRPr lang="en-US" dirty="0"/>
          </a:p>
        </p:txBody>
      </p:sp>
    </p:spTree>
    <p:extLst>
      <p:ext uri="{BB962C8B-B14F-4D97-AF65-F5344CB8AC3E}">
        <p14:creationId xmlns:p14="http://schemas.microsoft.com/office/powerpoint/2010/main" val="2064920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D3B74A-B0FF-4A62-A325-13B931C8837B}" type="datetimeFigureOut">
              <a:rPr lang="en-US" smtClean="0"/>
              <a:pPr/>
              <a:t>5/29/2018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C3DE4E1-0DD2-4324-961B-4DBBB148F6B6}" type="slidenum">
              <a:rPr lang="en-US" smtClean="0"/>
              <a:pPr/>
              <a:t>‹#›</a:t>
            </a:fld>
            <a:endParaRPr lang="en-US" dirty="0"/>
          </a:p>
        </p:txBody>
      </p:sp>
    </p:spTree>
    <p:extLst>
      <p:ext uri="{BB962C8B-B14F-4D97-AF65-F5344CB8AC3E}">
        <p14:creationId xmlns:p14="http://schemas.microsoft.com/office/powerpoint/2010/main" val="3968096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D3B74A-B0FF-4A62-A325-13B931C8837B}" type="datetimeFigureOut">
              <a:rPr lang="en-US" smtClean="0"/>
              <a:pPr/>
              <a:t>5/29/2018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C3DE4E1-0DD2-4324-961B-4DBBB148F6B6}" type="slidenum">
              <a:rPr lang="en-US" smtClean="0"/>
              <a:pPr/>
              <a:t>‹#›</a:t>
            </a:fld>
            <a:endParaRPr lang="en-US" dirty="0"/>
          </a:p>
        </p:txBody>
      </p:sp>
    </p:spTree>
    <p:extLst>
      <p:ext uri="{BB962C8B-B14F-4D97-AF65-F5344CB8AC3E}">
        <p14:creationId xmlns:p14="http://schemas.microsoft.com/office/powerpoint/2010/main" val="449687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D3B74A-B0FF-4A62-A325-13B931C8837B}" type="datetimeFigureOut">
              <a:rPr lang="en-US" smtClean="0"/>
              <a:pPr/>
              <a:t>5/29/2018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3DE4E1-0DD2-4324-961B-4DBBB148F6B6}" type="slidenum">
              <a:rPr lang="en-US" smtClean="0"/>
              <a:pPr/>
              <a:t>‹#›</a:t>
            </a:fld>
            <a:endParaRPr lang="en-US" dirty="0"/>
          </a:p>
        </p:txBody>
      </p:sp>
    </p:spTree>
    <p:extLst>
      <p:ext uri="{BB962C8B-B14F-4D97-AF65-F5344CB8AC3E}">
        <p14:creationId xmlns:p14="http://schemas.microsoft.com/office/powerpoint/2010/main" val="1124629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D3B74A-B0FF-4A62-A325-13B931C8837B}" type="datetimeFigureOut">
              <a:rPr lang="en-US" smtClean="0"/>
              <a:pPr/>
              <a:t>5/29/2018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3DE4E1-0DD2-4324-961B-4DBBB148F6B6}" type="slidenum">
              <a:rPr lang="en-US" smtClean="0"/>
              <a:pPr/>
              <a:t>‹#›</a:t>
            </a:fld>
            <a:endParaRPr lang="en-US" dirty="0"/>
          </a:p>
        </p:txBody>
      </p:sp>
    </p:spTree>
    <p:extLst>
      <p:ext uri="{BB962C8B-B14F-4D97-AF65-F5344CB8AC3E}">
        <p14:creationId xmlns:p14="http://schemas.microsoft.com/office/powerpoint/2010/main" val="3566324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D3B74A-B0FF-4A62-A325-13B931C8837B}" type="datetimeFigureOut">
              <a:rPr lang="en-US" smtClean="0"/>
              <a:pPr/>
              <a:t>5/29/2018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3DE4E1-0DD2-4324-961B-4DBBB148F6B6}" type="slidenum">
              <a:rPr lang="en-US" smtClean="0"/>
              <a:pPr/>
              <a:t>‹#›</a:t>
            </a:fld>
            <a:endParaRPr lang="en-US" dirty="0"/>
          </a:p>
        </p:txBody>
      </p:sp>
      <p:pic>
        <p:nvPicPr>
          <p:cNvPr id="7" name="Picture 6" descr="Powerpoint-TemplateRevFINAL.png"/>
          <p:cNvPicPr>
            <a:picLocks noChangeAspect="1"/>
          </p:cNvPicPr>
          <p:nvPr/>
        </p:nvPicPr>
        <p:blipFill rotWithShape="1">
          <a:blip r:embed="rId14">
            <a:extLst>
              <a:ext uri="{28A0092B-C50C-407E-A947-70E740481C1C}">
                <a14:useLocalDpi xmlns:a14="http://schemas.microsoft.com/office/drawing/2010/main" val="0"/>
              </a:ext>
            </a:extLst>
          </a:blip>
          <a:srcRect t="83333"/>
          <a:stretch/>
        </p:blipFill>
        <p:spPr>
          <a:xfrm>
            <a:off x="0" y="5715000"/>
            <a:ext cx="9144000" cy="1143000"/>
          </a:xfrm>
          <a:prstGeom prst="rect">
            <a:avLst/>
          </a:prstGeom>
        </p:spPr>
      </p:pic>
    </p:spTree>
    <p:extLst>
      <p:ext uri="{BB962C8B-B14F-4D97-AF65-F5344CB8AC3E}">
        <p14:creationId xmlns:p14="http://schemas.microsoft.com/office/powerpoint/2010/main" val="34881200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0"/>
            <a:ext cx="9143999" cy="2209800"/>
          </a:xfrm>
        </p:spPr>
        <p:txBody>
          <a:bodyPr>
            <a:noAutofit/>
          </a:bodyPr>
          <a:lstStyle/>
          <a:p>
            <a:r>
              <a:rPr lang="en-US" sz="4000" b="1" dirty="0" smtClean="0">
                <a:solidFill>
                  <a:schemeClr val="accent5">
                    <a:lumMod val="50000"/>
                  </a:schemeClr>
                </a:solidFill>
                <a:latin typeface="Constantia" panose="02030602050306030303" pitchFamily="18" charset="0"/>
              </a:rPr>
              <a:t>Chronic Absenteeism in the Washoe County School District: Focus on Homelessness</a:t>
            </a:r>
            <a:endParaRPr lang="en-US" b="1" dirty="0">
              <a:solidFill>
                <a:schemeClr val="accent5">
                  <a:lumMod val="50000"/>
                </a:schemeClr>
              </a:solidFill>
              <a:latin typeface="Constantia" panose="02030602050306030303" pitchFamily="18" charset="0"/>
            </a:endParaRPr>
          </a:p>
        </p:txBody>
      </p:sp>
      <p:sp>
        <p:nvSpPr>
          <p:cNvPr id="2" name="Subtitle 1"/>
          <p:cNvSpPr>
            <a:spLocks noGrp="1"/>
          </p:cNvSpPr>
          <p:nvPr>
            <p:ph type="subTitle" idx="1"/>
          </p:nvPr>
        </p:nvSpPr>
        <p:spPr>
          <a:xfrm>
            <a:off x="0" y="2057400"/>
            <a:ext cx="9143999" cy="654431"/>
          </a:xfrm>
        </p:spPr>
        <p:txBody>
          <a:bodyPr/>
          <a:lstStyle/>
          <a:p>
            <a:r>
              <a:rPr lang="en-US" dirty="0" smtClean="0">
                <a:solidFill>
                  <a:schemeClr val="accent5">
                    <a:lumMod val="75000"/>
                  </a:schemeClr>
                </a:solidFill>
                <a:latin typeface="Constantia" panose="02030602050306030303" pitchFamily="18" charset="0"/>
              </a:rPr>
              <a:t>CIT Liaison Meeting - April 17, 2018</a:t>
            </a:r>
            <a:endParaRPr lang="en-US" dirty="0">
              <a:solidFill>
                <a:schemeClr val="accent5">
                  <a:lumMod val="75000"/>
                </a:schemeClr>
              </a:solidFill>
              <a:latin typeface="Constantia" panose="02030602050306030303" pitchFamily="18"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4522" y="2907506"/>
            <a:ext cx="4754953" cy="2719388"/>
          </a:xfrm>
          <a:prstGeom prst="rect">
            <a:avLst/>
          </a:prstGeom>
        </p:spPr>
      </p:pic>
    </p:spTree>
    <p:extLst>
      <p:ext uri="{BB962C8B-B14F-4D97-AF65-F5344CB8AC3E}">
        <p14:creationId xmlns:p14="http://schemas.microsoft.com/office/powerpoint/2010/main" val="15842684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830922002"/>
              </p:ext>
            </p:extLst>
          </p:nvPr>
        </p:nvGraphicFramePr>
        <p:xfrm>
          <a:off x="0" y="76200"/>
          <a:ext cx="9144000" cy="56388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723900" y="4495800"/>
            <a:ext cx="7696200" cy="1107996"/>
          </a:xfrm>
          <a:prstGeom prst="rect">
            <a:avLst/>
          </a:prstGeom>
          <a:solidFill>
            <a:schemeClr val="bg2"/>
          </a:solidFill>
          <a:ln>
            <a:solidFill>
              <a:srgbClr val="FFA829"/>
            </a:solidFill>
          </a:ln>
        </p:spPr>
        <p:txBody>
          <a:bodyPr wrap="square" rtlCol="0">
            <a:spAutoFit/>
          </a:bodyPr>
          <a:lstStyle/>
          <a:p>
            <a:pPr algn="ctr"/>
            <a:r>
              <a:rPr lang="en-US" sz="2200" dirty="0" smtClean="0">
                <a:solidFill>
                  <a:srgbClr val="C00000"/>
                </a:solidFill>
                <a:latin typeface="Constantia" panose="02030602050306030303" pitchFamily="18" charset="0"/>
              </a:rPr>
              <a:t>Chronically absent students who experience homelessness are </a:t>
            </a:r>
            <a:r>
              <a:rPr lang="en-US" sz="2200" u="sng" dirty="0" smtClean="0">
                <a:solidFill>
                  <a:srgbClr val="C00000"/>
                </a:solidFill>
                <a:latin typeface="Constantia" panose="02030602050306030303" pitchFamily="18" charset="0"/>
              </a:rPr>
              <a:t>less</a:t>
            </a:r>
            <a:r>
              <a:rPr lang="en-US" sz="2200" dirty="0" smtClean="0">
                <a:solidFill>
                  <a:srgbClr val="C00000"/>
                </a:solidFill>
                <a:latin typeface="Constantia" panose="02030602050306030303" pitchFamily="18" charset="0"/>
              </a:rPr>
              <a:t> likely to graduate than those who are not homeless by a difference of 22 percentage points.</a:t>
            </a:r>
            <a:endParaRPr lang="en-US" sz="2200" dirty="0">
              <a:solidFill>
                <a:srgbClr val="C00000"/>
              </a:solidFill>
              <a:latin typeface="Constantia" panose="02030602050306030303" pitchFamily="18" charset="0"/>
            </a:endParaRPr>
          </a:p>
        </p:txBody>
      </p:sp>
    </p:spTree>
    <p:extLst>
      <p:ext uri="{BB962C8B-B14F-4D97-AF65-F5344CB8AC3E}">
        <p14:creationId xmlns:p14="http://schemas.microsoft.com/office/powerpoint/2010/main" val="3122227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629751935"/>
              </p:ext>
            </p:extLst>
          </p:nvPr>
        </p:nvGraphicFramePr>
        <p:xfrm>
          <a:off x="152400" y="152400"/>
          <a:ext cx="88392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9669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002112920"/>
              </p:ext>
            </p:extLst>
          </p:nvPr>
        </p:nvGraphicFramePr>
        <p:xfrm>
          <a:off x="152400" y="152400"/>
          <a:ext cx="88392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91157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59261884"/>
              </p:ext>
            </p:extLst>
          </p:nvPr>
        </p:nvGraphicFramePr>
        <p:xfrm>
          <a:off x="152400" y="76200"/>
          <a:ext cx="8839200" cy="5791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91605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763001608"/>
              </p:ext>
            </p:extLst>
          </p:nvPr>
        </p:nvGraphicFramePr>
        <p:xfrm>
          <a:off x="0" y="76200"/>
          <a:ext cx="8991600" cy="5791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95944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2700" y="76200"/>
            <a:ext cx="9144000" cy="887411"/>
          </a:xfrm>
          <a:prstGeom prst="rect">
            <a:avLst/>
          </a:prstGeom>
          <a:noFill/>
          <a:ln/>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u="sng" dirty="0" smtClean="0">
                <a:solidFill>
                  <a:schemeClr val="accent5">
                    <a:lumMod val="50000"/>
                  </a:schemeClr>
                </a:solidFill>
                <a:latin typeface="Constantia" panose="02030602050306030303" pitchFamily="18" charset="0"/>
              </a:rPr>
              <a:t>Discussion Questions</a:t>
            </a:r>
            <a:endParaRPr lang="en-US" u="sng" dirty="0">
              <a:solidFill>
                <a:schemeClr val="accent5">
                  <a:lumMod val="50000"/>
                </a:schemeClr>
              </a:solidFill>
              <a:latin typeface="Constantia" panose="02030602050306030303" pitchFamily="18" charset="0"/>
            </a:endParaRPr>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21714" b="17445"/>
          <a:stretch/>
        </p:blipFill>
        <p:spPr>
          <a:xfrm>
            <a:off x="3429000" y="4267200"/>
            <a:ext cx="4764502" cy="1676399"/>
          </a:xfrm>
          <a:prstGeom prst="rect">
            <a:avLst/>
          </a:prstGeom>
        </p:spPr>
      </p:pic>
      <p:sp>
        <p:nvSpPr>
          <p:cNvPr id="3" name="TextBox 2"/>
          <p:cNvSpPr txBox="1"/>
          <p:nvPr/>
        </p:nvSpPr>
        <p:spPr>
          <a:xfrm>
            <a:off x="304800" y="762000"/>
            <a:ext cx="8915400" cy="3847207"/>
          </a:xfrm>
          <a:prstGeom prst="rect">
            <a:avLst/>
          </a:prstGeom>
          <a:noFill/>
        </p:spPr>
        <p:txBody>
          <a:bodyPr wrap="square" rtlCol="0">
            <a:spAutoFit/>
          </a:bodyPr>
          <a:lstStyle/>
          <a:p>
            <a:pPr marL="514350" indent="-514350">
              <a:buFont typeface="+mj-lt"/>
              <a:buAutoNum type="arabicPeriod"/>
            </a:pPr>
            <a:r>
              <a:rPr lang="en-US" sz="3200" i="1" dirty="0">
                <a:solidFill>
                  <a:schemeClr val="tx1">
                    <a:lumMod val="95000"/>
                    <a:lumOff val="5000"/>
                  </a:schemeClr>
                </a:solidFill>
                <a:latin typeface="Constantia" panose="02030602050306030303" pitchFamily="18" charset="0"/>
              </a:rPr>
              <a:t>What </a:t>
            </a:r>
            <a:r>
              <a:rPr lang="en-US" sz="3200" i="1" dirty="0" smtClean="0">
                <a:solidFill>
                  <a:schemeClr val="tx1">
                    <a:lumMod val="95000"/>
                    <a:lumOff val="5000"/>
                  </a:schemeClr>
                </a:solidFill>
                <a:latin typeface="Constantia" panose="02030602050306030303" pitchFamily="18" charset="0"/>
              </a:rPr>
              <a:t>contributes to </a:t>
            </a:r>
            <a:r>
              <a:rPr lang="en-US" sz="3200" i="1" dirty="0">
                <a:solidFill>
                  <a:schemeClr val="tx1">
                    <a:lumMod val="95000"/>
                    <a:lumOff val="5000"/>
                  </a:schemeClr>
                </a:solidFill>
                <a:latin typeface="Constantia" panose="02030602050306030303" pitchFamily="18" charset="0"/>
              </a:rPr>
              <a:t>chronic </a:t>
            </a:r>
            <a:r>
              <a:rPr lang="en-US" sz="3200" i="1" dirty="0" smtClean="0">
                <a:solidFill>
                  <a:schemeClr val="tx1">
                    <a:lumMod val="95000"/>
                    <a:lumOff val="5000"/>
                  </a:schemeClr>
                </a:solidFill>
                <a:latin typeface="Constantia" panose="02030602050306030303" pitchFamily="18" charset="0"/>
              </a:rPr>
              <a:t>absenteeism among students experiencing homelessness? </a:t>
            </a:r>
            <a:endParaRPr lang="en-US" sz="600" i="1" dirty="0" smtClean="0">
              <a:solidFill>
                <a:schemeClr val="tx1">
                  <a:lumMod val="95000"/>
                  <a:lumOff val="5000"/>
                </a:schemeClr>
              </a:solidFill>
              <a:latin typeface="Constantia" panose="02030602050306030303" pitchFamily="18" charset="0"/>
            </a:endParaRPr>
          </a:p>
          <a:p>
            <a:pPr marL="514350" indent="-514350">
              <a:buFont typeface="+mj-lt"/>
              <a:buAutoNum type="arabicPeriod"/>
            </a:pPr>
            <a:r>
              <a:rPr lang="en-US" sz="3200" i="1" dirty="0" smtClean="0">
                <a:solidFill>
                  <a:schemeClr val="tx1">
                    <a:lumMod val="95000"/>
                    <a:lumOff val="5000"/>
                  </a:schemeClr>
                </a:solidFill>
                <a:latin typeface="Constantia" panose="02030602050306030303" pitchFamily="18" charset="0"/>
              </a:rPr>
              <a:t>What can schools do to reduce chronic absenteeism among students in CIT? </a:t>
            </a:r>
          </a:p>
          <a:p>
            <a:pPr marL="514350" indent="-514350">
              <a:buFont typeface="+mj-lt"/>
              <a:buAutoNum type="arabicPeriod"/>
            </a:pPr>
            <a:r>
              <a:rPr lang="en-US" sz="3200" i="1" dirty="0" smtClean="0">
                <a:solidFill>
                  <a:schemeClr val="tx1">
                    <a:lumMod val="95000"/>
                    <a:lumOff val="5000"/>
                  </a:schemeClr>
                </a:solidFill>
                <a:latin typeface="Constantia" panose="02030602050306030303" pitchFamily="18" charset="0"/>
              </a:rPr>
              <a:t>How can students in CIT…</a:t>
            </a:r>
          </a:p>
          <a:p>
            <a:pPr marL="971550" lvl="1" indent="-514350">
              <a:buFont typeface="Arial" panose="020B0604020202020204" pitchFamily="34" charset="0"/>
              <a:buChar char="•"/>
            </a:pPr>
            <a:r>
              <a:rPr lang="en-US" sz="2800" i="1" dirty="0" smtClean="0">
                <a:solidFill>
                  <a:schemeClr val="tx1">
                    <a:lumMod val="95000"/>
                    <a:lumOff val="5000"/>
                  </a:schemeClr>
                </a:solidFill>
                <a:latin typeface="Constantia" panose="02030602050306030303" pitchFamily="18" charset="0"/>
              </a:rPr>
              <a:t>help reduce chronic absence in their schools? </a:t>
            </a:r>
          </a:p>
          <a:p>
            <a:pPr marL="971550" lvl="1" indent="-514350">
              <a:buFont typeface="Arial" panose="020B0604020202020204" pitchFamily="34" charset="0"/>
              <a:buChar char="•"/>
            </a:pPr>
            <a:r>
              <a:rPr lang="en-US" sz="2800" i="1" dirty="0" smtClean="0">
                <a:solidFill>
                  <a:schemeClr val="tx1">
                    <a:lumMod val="95000"/>
                    <a:lumOff val="5000"/>
                  </a:schemeClr>
                </a:solidFill>
                <a:latin typeface="Constantia" panose="02030602050306030303" pitchFamily="18" charset="0"/>
              </a:rPr>
              <a:t>Be enlisted to serve as co-researchers to explore this issue? </a:t>
            </a:r>
          </a:p>
        </p:txBody>
      </p:sp>
    </p:spTree>
    <p:extLst>
      <p:ext uri="{BB962C8B-B14F-4D97-AF65-F5344CB8AC3E}">
        <p14:creationId xmlns:p14="http://schemas.microsoft.com/office/powerpoint/2010/main" val="4082359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77482" y="-107923"/>
            <a:ext cx="2628900" cy="2628900"/>
          </a:xfrm>
          <a:prstGeom prst="rect">
            <a:avLst/>
          </a:prstGeom>
        </p:spPr>
      </p:pic>
      <p:sp>
        <p:nvSpPr>
          <p:cNvPr id="3" name="TextBox 2"/>
          <p:cNvSpPr txBox="1"/>
          <p:nvPr/>
        </p:nvSpPr>
        <p:spPr>
          <a:xfrm>
            <a:off x="190982" y="295493"/>
            <a:ext cx="6287465" cy="738664"/>
          </a:xfrm>
          <a:prstGeom prst="rect">
            <a:avLst/>
          </a:prstGeom>
          <a:noFill/>
        </p:spPr>
        <p:txBody>
          <a:bodyPr wrap="square" rtlCol="0">
            <a:spAutoFit/>
          </a:bodyPr>
          <a:lstStyle/>
          <a:p>
            <a:pPr algn="ctr"/>
            <a:r>
              <a:rPr lang="en-US" sz="4200" b="1" u="sng" dirty="0" smtClean="0">
                <a:solidFill>
                  <a:schemeClr val="accent5">
                    <a:lumMod val="50000"/>
                  </a:schemeClr>
                </a:solidFill>
                <a:latin typeface="Constantia" panose="02030602050306030303" pitchFamily="18" charset="0"/>
              </a:rPr>
              <a:t>Additional Information</a:t>
            </a:r>
            <a:endParaRPr lang="en-US" sz="4200" b="1" u="sng" dirty="0">
              <a:solidFill>
                <a:schemeClr val="accent5">
                  <a:lumMod val="50000"/>
                </a:schemeClr>
              </a:solidFill>
              <a:latin typeface="Constantia" panose="02030602050306030303" pitchFamily="18" charset="0"/>
            </a:endParaRPr>
          </a:p>
        </p:txBody>
      </p:sp>
      <p:sp>
        <p:nvSpPr>
          <p:cNvPr id="4" name="TextBox 3"/>
          <p:cNvSpPr txBox="1"/>
          <p:nvPr/>
        </p:nvSpPr>
        <p:spPr>
          <a:xfrm>
            <a:off x="173237" y="1121631"/>
            <a:ext cx="8915400" cy="1569660"/>
          </a:xfrm>
          <a:prstGeom prst="rect">
            <a:avLst/>
          </a:prstGeom>
          <a:noFill/>
        </p:spPr>
        <p:txBody>
          <a:bodyPr wrap="square" rtlCol="0">
            <a:spAutoFit/>
          </a:bodyPr>
          <a:lstStyle/>
          <a:p>
            <a:r>
              <a:rPr lang="en-US" sz="2400" dirty="0" smtClean="0">
                <a:latin typeface="Constantia" panose="02030602050306030303" pitchFamily="18" charset="0"/>
              </a:rPr>
              <a:t>For questions about this presentation, please </a:t>
            </a:r>
          </a:p>
          <a:p>
            <a:r>
              <a:rPr lang="en-US" sz="2400" dirty="0" smtClean="0">
                <a:latin typeface="Constantia" panose="02030602050306030303" pitchFamily="18" charset="0"/>
              </a:rPr>
              <a:t>contact Jennifer Harris, Program Evaluator at jharris@washoeschools.net or visit the </a:t>
            </a:r>
            <a:r>
              <a:rPr lang="en-US" sz="2400" b="1" dirty="0" smtClean="0">
                <a:latin typeface="Constantia" panose="02030602050306030303" pitchFamily="18" charset="0"/>
              </a:rPr>
              <a:t>Office of </a:t>
            </a:r>
          </a:p>
          <a:p>
            <a:r>
              <a:rPr lang="en-US" sz="2400" b="1" dirty="0" smtClean="0">
                <a:latin typeface="Constantia" panose="02030602050306030303" pitchFamily="18" charset="0"/>
              </a:rPr>
              <a:t>Accountability </a:t>
            </a:r>
            <a:r>
              <a:rPr lang="en-US" sz="2400" dirty="0">
                <a:latin typeface="Constantia" panose="02030602050306030303" pitchFamily="18" charset="0"/>
              </a:rPr>
              <a:t>at https://</a:t>
            </a:r>
            <a:r>
              <a:rPr lang="en-US" sz="2400" dirty="0" smtClean="0">
                <a:latin typeface="Constantia" panose="02030602050306030303" pitchFamily="18" charset="0"/>
              </a:rPr>
              <a:t>www.washoeschools.net/Domain/166  </a:t>
            </a:r>
            <a:endParaRPr lang="en-US" sz="2400" dirty="0">
              <a:latin typeface="Constantia" panose="02030602050306030303" pitchFamily="18" charset="0"/>
            </a:endParaRPr>
          </a:p>
        </p:txBody>
      </p:sp>
      <p:sp>
        <p:nvSpPr>
          <p:cNvPr id="5" name="TextBox 4"/>
          <p:cNvSpPr txBox="1"/>
          <p:nvPr/>
        </p:nvSpPr>
        <p:spPr>
          <a:xfrm>
            <a:off x="190982" y="2778765"/>
            <a:ext cx="8915400" cy="3046988"/>
          </a:xfrm>
          <a:prstGeom prst="rect">
            <a:avLst/>
          </a:prstGeom>
          <a:noFill/>
        </p:spPr>
        <p:txBody>
          <a:bodyPr wrap="square" rtlCol="0">
            <a:spAutoFit/>
          </a:bodyPr>
          <a:lstStyle/>
          <a:p>
            <a:r>
              <a:rPr lang="en-US" sz="2400" dirty="0" smtClean="0">
                <a:latin typeface="Constantia" panose="02030602050306030303" pitchFamily="18" charset="0"/>
              </a:rPr>
              <a:t>Please visit the following WCSD departments for additional information on attendance support:</a:t>
            </a:r>
          </a:p>
          <a:p>
            <a:pPr marL="566738" indent="-277813">
              <a:buFont typeface="Arial" panose="020B0604020202020204" pitchFamily="34" charset="0"/>
              <a:buChar char="•"/>
            </a:pPr>
            <a:r>
              <a:rPr lang="en-US" sz="2400" b="1" dirty="0" smtClean="0">
                <a:latin typeface="Constantia" panose="02030602050306030303" pitchFamily="18" charset="0"/>
              </a:rPr>
              <a:t>Intervention Department</a:t>
            </a:r>
            <a:r>
              <a:rPr lang="en-US" sz="2400" dirty="0" smtClean="0">
                <a:latin typeface="Constantia" panose="02030602050306030303" pitchFamily="18" charset="0"/>
              </a:rPr>
              <a:t> https</a:t>
            </a:r>
            <a:r>
              <a:rPr lang="en-US" sz="2400" dirty="0">
                <a:latin typeface="Constantia" panose="02030602050306030303" pitchFamily="18" charset="0"/>
              </a:rPr>
              <a:t>://</a:t>
            </a:r>
            <a:r>
              <a:rPr lang="en-US" sz="2400" dirty="0" smtClean="0">
                <a:latin typeface="Constantia" panose="02030602050306030303" pitchFamily="18" charset="0"/>
              </a:rPr>
              <a:t>www.washoeschools.net/Page/5579  </a:t>
            </a:r>
          </a:p>
          <a:p>
            <a:pPr marL="566738" indent="-277813">
              <a:buFont typeface="Arial" panose="020B0604020202020204" pitchFamily="34" charset="0"/>
              <a:buChar char="•"/>
            </a:pPr>
            <a:r>
              <a:rPr lang="en-US" sz="2400" b="1" dirty="0" smtClean="0">
                <a:latin typeface="Constantia" panose="02030602050306030303" pitchFamily="18" charset="0"/>
              </a:rPr>
              <a:t>Multi-Tiered System of Supports Department</a:t>
            </a:r>
            <a:r>
              <a:rPr lang="en-US" sz="2400" dirty="0" smtClean="0">
                <a:latin typeface="Constantia" panose="02030602050306030303" pitchFamily="18" charset="0"/>
              </a:rPr>
              <a:t> </a:t>
            </a:r>
            <a:r>
              <a:rPr lang="en-US" sz="2400" dirty="0">
                <a:latin typeface="Constantia" panose="02030602050306030303" pitchFamily="18" charset="0"/>
              </a:rPr>
              <a:t>https://www.washoeschools.net/Domain/202</a:t>
            </a:r>
            <a:endParaRPr lang="en-US" sz="2400" dirty="0" smtClean="0">
              <a:latin typeface="Constantia" panose="02030602050306030303" pitchFamily="18" charset="0"/>
            </a:endParaRPr>
          </a:p>
          <a:p>
            <a:pPr marL="566738" indent="-277813">
              <a:buFont typeface="Arial" panose="020B0604020202020204" pitchFamily="34" charset="0"/>
              <a:buChar char="•"/>
            </a:pPr>
            <a:r>
              <a:rPr lang="en-US" sz="2400" b="1" dirty="0" smtClean="0">
                <a:latin typeface="Constantia" panose="02030602050306030303" pitchFamily="18" charset="0"/>
              </a:rPr>
              <a:t>Student Accounting</a:t>
            </a:r>
            <a:r>
              <a:rPr lang="en-US" sz="2400" dirty="0">
                <a:latin typeface="Constantia" panose="02030602050306030303" pitchFamily="18" charset="0"/>
              </a:rPr>
              <a:t> </a:t>
            </a:r>
            <a:r>
              <a:rPr lang="en-US" sz="2400" dirty="0" smtClean="0">
                <a:latin typeface="Constantia" panose="02030602050306030303" pitchFamily="18" charset="0"/>
              </a:rPr>
              <a:t>https</a:t>
            </a:r>
            <a:r>
              <a:rPr lang="en-US" sz="2400" dirty="0">
                <a:latin typeface="Constantia" panose="02030602050306030303" pitchFamily="18" charset="0"/>
              </a:rPr>
              <a:t>://www.washoeschools.net/Domain/180</a:t>
            </a:r>
          </a:p>
        </p:txBody>
      </p:sp>
    </p:spTree>
    <p:extLst>
      <p:ext uri="{BB962C8B-B14F-4D97-AF65-F5344CB8AC3E}">
        <p14:creationId xmlns:p14="http://schemas.microsoft.com/office/powerpoint/2010/main" val="411517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3" name="Rectangle 17"/>
          <p:cNvSpPr>
            <a:spLocks noChangeArrowheads="1"/>
          </p:cNvSpPr>
          <p:nvPr/>
        </p:nvSpPr>
        <p:spPr bwMode="auto">
          <a:xfrm>
            <a:off x="2889250" y="2005013"/>
            <a:ext cx="195263" cy="217487"/>
          </a:xfrm>
          <a:prstGeom prst="rect">
            <a:avLst/>
          </a:prstGeom>
          <a:noFill/>
          <a:ln w="9525">
            <a:noFill/>
            <a:miter lim="800000"/>
            <a:headEnd/>
            <a:tailEnd/>
          </a:ln>
        </p:spPr>
        <p:txBody>
          <a:bodyPr/>
          <a:lstStyle/>
          <a:p>
            <a:endParaRPr lang="en-US" dirty="0"/>
          </a:p>
        </p:txBody>
      </p:sp>
      <p:sp>
        <p:nvSpPr>
          <p:cNvPr id="4135" name="Rectangle 39"/>
          <p:cNvSpPr>
            <a:spLocks noChangeArrowheads="1"/>
          </p:cNvSpPr>
          <p:nvPr/>
        </p:nvSpPr>
        <p:spPr bwMode="auto">
          <a:xfrm>
            <a:off x="364092" y="227806"/>
            <a:ext cx="8698946" cy="5639594"/>
          </a:xfrm>
          <a:prstGeom prst="rect">
            <a:avLst/>
          </a:prstGeom>
          <a:noFill/>
          <a:ln w="9525">
            <a:noFill/>
            <a:miter lim="800000"/>
            <a:headEnd/>
            <a:tailEnd/>
          </a:ln>
        </p:spPr>
        <p:txBody>
          <a:bodyPr/>
          <a:lstStyle/>
          <a:p>
            <a:pPr algn="ctr"/>
            <a:r>
              <a:rPr lang="en-US" sz="4400" b="1" i="1" dirty="0" smtClean="0">
                <a:solidFill>
                  <a:schemeClr val="accent5">
                    <a:lumMod val="50000"/>
                  </a:schemeClr>
                </a:solidFill>
                <a:latin typeface="Constantia" panose="02030602050306030303" pitchFamily="18" charset="0"/>
              </a:rPr>
              <a:t>Chronic absenteeism </a:t>
            </a:r>
            <a:r>
              <a:rPr lang="en-US" sz="4400" dirty="0" smtClean="0">
                <a:solidFill>
                  <a:schemeClr val="accent5">
                    <a:lumMod val="50000"/>
                  </a:schemeClr>
                </a:solidFill>
                <a:latin typeface="Constantia" panose="02030602050306030303" pitchFamily="18" charset="0"/>
              </a:rPr>
              <a:t>= Missing 10% </a:t>
            </a:r>
            <a:r>
              <a:rPr lang="en-US" sz="4400" dirty="0">
                <a:solidFill>
                  <a:schemeClr val="accent5">
                    <a:lumMod val="50000"/>
                  </a:schemeClr>
                </a:solidFill>
                <a:latin typeface="Constantia" panose="02030602050306030303" pitchFamily="18" charset="0"/>
              </a:rPr>
              <a:t>or more of </a:t>
            </a:r>
            <a:r>
              <a:rPr lang="en-US" sz="4400" dirty="0" smtClean="0">
                <a:solidFill>
                  <a:schemeClr val="accent5">
                    <a:lumMod val="50000"/>
                  </a:schemeClr>
                </a:solidFill>
                <a:latin typeface="Constantia" panose="02030602050306030303" pitchFamily="18" charset="0"/>
              </a:rPr>
              <a:t>days enrolled.</a:t>
            </a:r>
          </a:p>
          <a:p>
            <a:endParaRPr lang="en-US" sz="1200" dirty="0">
              <a:latin typeface="Constantia" panose="02030602050306030303" pitchFamily="18" charset="0"/>
            </a:endParaRPr>
          </a:p>
          <a:p>
            <a:r>
              <a:rPr lang="en-US" sz="3600" dirty="0" smtClean="0">
                <a:latin typeface="Constantia" panose="02030602050306030303" pitchFamily="18" charset="0"/>
              </a:rPr>
              <a:t>Includes:</a:t>
            </a:r>
            <a:r>
              <a:rPr lang="en-US" sz="3600" dirty="0">
                <a:latin typeface="Constantia" panose="02030602050306030303" pitchFamily="18" charset="0"/>
              </a:rPr>
              <a:t>  </a:t>
            </a:r>
            <a:endParaRPr lang="en-US" sz="600" dirty="0" smtClean="0">
              <a:latin typeface="Constantia" panose="02030602050306030303" pitchFamily="18" charset="0"/>
            </a:endParaRPr>
          </a:p>
          <a:p>
            <a:pPr marL="736600" indent="-449263">
              <a:buFont typeface="Arial" panose="020B0604020202020204" pitchFamily="34" charset="0"/>
              <a:buChar char="•"/>
            </a:pPr>
            <a:r>
              <a:rPr lang="en-US" sz="3200" dirty="0">
                <a:latin typeface="Constantia" panose="02030602050306030303" pitchFamily="18" charset="0"/>
              </a:rPr>
              <a:t>E</a:t>
            </a:r>
            <a:r>
              <a:rPr lang="en-US" sz="3200" dirty="0" smtClean="0">
                <a:latin typeface="Constantia" panose="02030602050306030303" pitchFamily="18" charset="0"/>
              </a:rPr>
              <a:t>xcused &amp; unexcused </a:t>
            </a:r>
          </a:p>
          <a:p>
            <a:pPr marL="287337"/>
            <a:r>
              <a:rPr lang="en-US" sz="3200" dirty="0" smtClean="0">
                <a:latin typeface="Constantia" panose="02030602050306030303" pitchFamily="18" charset="0"/>
              </a:rPr>
              <a:t>     absences</a:t>
            </a:r>
          </a:p>
          <a:p>
            <a:pPr marL="736600" indent="-449263"/>
            <a:endParaRPr lang="en-US" sz="600" dirty="0" smtClean="0">
              <a:latin typeface="Constantia" panose="02030602050306030303" pitchFamily="18" charset="0"/>
            </a:endParaRPr>
          </a:p>
          <a:p>
            <a:pPr marL="736600" indent="-449263">
              <a:buFont typeface="Arial" panose="020B0604020202020204" pitchFamily="34" charset="0"/>
              <a:buChar char="•"/>
            </a:pPr>
            <a:r>
              <a:rPr lang="en-US" sz="3200" dirty="0" smtClean="0">
                <a:latin typeface="Constantia" panose="02030602050306030303" pitchFamily="18" charset="0"/>
              </a:rPr>
              <a:t>Partial days (i.e. half days)</a:t>
            </a:r>
          </a:p>
          <a:p>
            <a:endParaRPr lang="en-US" sz="1200" dirty="0" smtClean="0">
              <a:latin typeface="Constantia" panose="02030602050306030303" pitchFamily="18" charset="0"/>
            </a:endParaRPr>
          </a:p>
          <a:p>
            <a:r>
              <a:rPr lang="en-US" sz="3600" dirty="0" smtClean="0">
                <a:latin typeface="Constantia" panose="02030602050306030303" pitchFamily="18" charset="0"/>
              </a:rPr>
              <a:t>Excludes:</a:t>
            </a:r>
          </a:p>
          <a:p>
            <a:pPr marL="736600" indent="-449263">
              <a:buFont typeface="Arial" panose="020B0604020202020204" pitchFamily="34" charset="0"/>
              <a:buChar char="•"/>
            </a:pPr>
            <a:r>
              <a:rPr lang="en-US" sz="3200" dirty="0" smtClean="0">
                <a:latin typeface="Constantia" panose="02030602050306030303" pitchFamily="18" charset="0"/>
              </a:rPr>
              <a:t>School business </a:t>
            </a:r>
            <a:r>
              <a:rPr lang="en-US" sz="3200" dirty="0">
                <a:latin typeface="Constantia" panose="02030602050306030303" pitchFamily="18" charset="0"/>
              </a:rPr>
              <a:t>&amp;</a:t>
            </a:r>
            <a:r>
              <a:rPr lang="en-US" sz="3200" dirty="0" smtClean="0">
                <a:latin typeface="Constantia" panose="02030602050306030303" pitchFamily="18" charset="0"/>
              </a:rPr>
              <a:t> other                   exempted absences</a:t>
            </a:r>
          </a:p>
          <a:p>
            <a:pPr marL="457200"/>
            <a:endParaRPr lang="en-US" sz="600" dirty="0" smtClean="0">
              <a:latin typeface="Constantia" panose="02030602050306030303" pitchFamily="18" charset="0"/>
            </a:endParaRPr>
          </a:p>
        </p:txBody>
      </p:sp>
      <p:sp>
        <p:nvSpPr>
          <p:cNvPr id="4168" name="Rectangle 72"/>
          <p:cNvSpPr>
            <a:spLocks noChangeArrowheads="1"/>
          </p:cNvSpPr>
          <p:nvPr/>
        </p:nvSpPr>
        <p:spPr bwMode="auto">
          <a:xfrm>
            <a:off x="3767138" y="3190875"/>
            <a:ext cx="896937" cy="325438"/>
          </a:xfrm>
          <a:prstGeom prst="rect">
            <a:avLst/>
          </a:prstGeom>
          <a:noFill/>
          <a:ln w="9525">
            <a:noFill/>
            <a:miter lim="800000"/>
            <a:headEnd/>
            <a:tailEnd/>
          </a:ln>
        </p:spPr>
        <p:txBody>
          <a:bodyPr/>
          <a:lstStyle/>
          <a:p>
            <a:endParaRPr lang="en-US" dirty="0"/>
          </a:p>
        </p:txBody>
      </p:sp>
      <p:sp>
        <p:nvSpPr>
          <p:cNvPr id="4170" name="Rectangle 74"/>
          <p:cNvSpPr>
            <a:spLocks noChangeArrowheads="1"/>
          </p:cNvSpPr>
          <p:nvPr/>
        </p:nvSpPr>
        <p:spPr bwMode="auto">
          <a:xfrm>
            <a:off x="2563813" y="3832225"/>
            <a:ext cx="581025" cy="327025"/>
          </a:xfrm>
          <a:prstGeom prst="rect">
            <a:avLst/>
          </a:prstGeom>
          <a:noFill/>
          <a:ln w="9525">
            <a:noFill/>
            <a:miter lim="800000"/>
            <a:headEnd/>
            <a:tailEnd/>
          </a:ln>
        </p:spPr>
        <p:txBody>
          <a:bodyPr/>
          <a:lstStyle/>
          <a:p>
            <a:endParaRPr lang="en-US" dirty="0"/>
          </a:p>
        </p:txBody>
      </p:sp>
      <p:sp>
        <p:nvSpPr>
          <p:cNvPr id="4172" name="Rectangle 76"/>
          <p:cNvSpPr>
            <a:spLocks noChangeArrowheads="1"/>
          </p:cNvSpPr>
          <p:nvPr/>
        </p:nvSpPr>
        <p:spPr bwMode="auto">
          <a:xfrm>
            <a:off x="5243513" y="3819525"/>
            <a:ext cx="581025" cy="327025"/>
          </a:xfrm>
          <a:prstGeom prst="rect">
            <a:avLst/>
          </a:prstGeom>
          <a:noFill/>
          <a:ln w="9525">
            <a:noFill/>
            <a:miter lim="800000"/>
            <a:headEnd/>
            <a:tailEnd/>
          </a:ln>
        </p:spPr>
        <p:txBody>
          <a:bodyPr/>
          <a:lstStyle/>
          <a:p>
            <a:endParaRPr lang="en-US" dirty="0"/>
          </a:p>
        </p:txBody>
      </p:sp>
      <p:sp>
        <p:nvSpPr>
          <p:cNvPr id="15" name="Content Placeholder 2"/>
          <p:cNvSpPr txBox="1">
            <a:spLocks/>
          </p:cNvSpPr>
          <p:nvPr/>
        </p:nvSpPr>
        <p:spPr>
          <a:xfrm>
            <a:off x="342900" y="954388"/>
            <a:ext cx="8458200" cy="491301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altLang="en-US" sz="100" dirty="0" smtClean="0">
              <a:solidFill>
                <a:schemeClr val="accent5">
                  <a:lumMod val="50000"/>
                </a:schemeClr>
              </a:solidFill>
              <a:latin typeface="Constantia" panose="02030602050306030303" pitchFamily="18" charset="0"/>
              <a:ea typeface="ＭＳ Ｐゴシック" panose="020B0600070205080204" pitchFamily="34" charset="-128"/>
            </a:endParaRPr>
          </a:p>
        </p:txBody>
      </p:sp>
      <p:sp>
        <p:nvSpPr>
          <p:cNvPr id="2" name="TextBox 1"/>
          <p:cNvSpPr txBox="1"/>
          <p:nvPr/>
        </p:nvSpPr>
        <p:spPr>
          <a:xfrm>
            <a:off x="6019800" y="1828800"/>
            <a:ext cx="2600370" cy="3862596"/>
          </a:xfrm>
          <a:prstGeom prst="rect">
            <a:avLst/>
          </a:prstGeom>
          <a:solidFill>
            <a:schemeClr val="bg2"/>
          </a:solidFill>
        </p:spPr>
        <p:txBody>
          <a:bodyPr wrap="square" rtlCol="0">
            <a:spAutoFit/>
          </a:bodyPr>
          <a:lstStyle/>
          <a:p>
            <a:pPr algn="ctr"/>
            <a:r>
              <a:rPr lang="en-US" sz="3500" i="1" dirty="0" smtClean="0">
                <a:solidFill>
                  <a:srgbClr val="C00000"/>
                </a:solidFill>
                <a:latin typeface="Constantia" panose="02030602050306030303" pitchFamily="18" charset="0"/>
              </a:rPr>
              <a:t>Equates to missing 2 days every month or 18 days over 180 day school year.</a:t>
            </a:r>
            <a:endParaRPr lang="en-US" sz="3500" i="1" dirty="0">
              <a:solidFill>
                <a:srgbClr val="C00000"/>
              </a:solidFill>
              <a:latin typeface="Constantia" panose="02030602050306030303" pitchFamily="18" charset="0"/>
            </a:endParaRPr>
          </a:p>
        </p:txBody>
      </p:sp>
    </p:spTree>
    <p:extLst>
      <p:ext uri="{BB962C8B-B14F-4D97-AF65-F5344CB8AC3E}">
        <p14:creationId xmlns:p14="http://schemas.microsoft.com/office/powerpoint/2010/main" val="27373512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3" name="Rectangle 17"/>
          <p:cNvSpPr>
            <a:spLocks noChangeArrowheads="1"/>
          </p:cNvSpPr>
          <p:nvPr/>
        </p:nvSpPr>
        <p:spPr bwMode="auto">
          <a:xfrm>
            <a:off x="2889250" y="2005013"/>
            <a:ext cx="195263" cy="217487"/>
          </a:xfrm>
          <a:prstGeom prst="rect">
            <a:avLst/>
          </a:prstGeom>
          <a:noFill/>
          <a:ln w="9525">
            <a:noFill/>
            <a:miter lim="800000"/>
            <a:headEnd/>
            <a:tailEnd/>
          </a:ln>
        </p:spPr>
        <p:txBody>
          <a:bodyPr/>
          <a:lstStyle/>
          <a:p>
            <a:endParaRPr lang="en-US" dirty="0"/>
          </a:p>
        </p:txBody>
      </p:sp>
      <p:sp>
        <p:nvSpPr>
          <p:cNvPr id="4135" name="Rectangle 39"/>
          <p:cNvSpPr>
            <a:spLocks noChangeArrowheads="1"/>
          </p:cNvSpPr>
          <p:nvPr/>
        </p:nvSpPr>
        <p:spPr bwMode="auto">
          <a:xfrm>
            <a:off x="1982788" y="1998663"/>
            <a:ext cx="896937" cy="588962"/>
          </a:xfrm>
          <a:prstGeom prst="rect">
            <a:avLst/>
          </a:prstGeom>
          <a:noFill/>
          <a:ln w="9525">
            <a:noFill/>
            <a:miter lim="800000"/>
            <a:headEnd/>
            <a:tailEnd/>
          </a:ln>
        </p:spPr>
        <p:txBody>
          <a:bodyPr/>
          <a:lstStyle/>
          <a:p>
            <a:endParaRPr lang="en-US" dirty="0"/>
          </a:p>
        </p:txBody>
      </p:sp>
      <p:sp>
        <p:nvSpPr>
          <p:cNvPr id="4168" name="Rectangle 72"/>
          <p:cNvSpPr>
            <a:spLocks noChangeArrowheads="1"/>
          </p:cNvSpPr>
          <p:nvPr/>
        </p:nvSpPr>
        <p:spPr bwMode="auto">
          <a:xfrm>
            <a:off x="3767138" y="3190875"/>
            <a:ext cx="896937" cy="325438"/>
          </a:xfrm>
          <a:prstGeom prst="rect">
            <a:avLst/>
          </a:prstGeom>
          <a:noFill/>
          <a:ln w="9525">
            <a:noFill/>
            <a:miter lim="800000"/>
            <a:headEnd/>
            <a:tailEnd/>
          </a:ln>
        </p:spPr>
        <p:txBody>
          <a:bodyPr/>
          <a:lstStyle/>
          <a:p>
            <a:endParaRPr lang="en-US" dirty="0"/>
          </a:p>
        </p:txBody>
      </p:sp>
      <p:sp>
        <p:nvSpPr>
          <p:cNvPr id="4170" name="Rectangle 74"/>
          <p:cNvSpPr>
            <a:spLocks noChangeArrowheads="1"/>
          </p:cNvSpPr>
          <p:nvPr/>
        </p:nvSpPr>
        <p:spPr bwMode="auto">
          <a:xfrm>
            <a:off x="2563813" y="3832225"/>
            <a:ext cx="581025" cy="327025"/>
          </a:xfrm>
          <a:prstGeom prst="rect">
            <a:avLst/>
          </a:prstGeom>
          <a:noFill/>
          <a:ln w="9525">
            <a:noFill/>
            <a:miter lim="800000"/>
            <a:headEnd/>
            <a:tailEnd/>
          </a:ln>
        </p:spPr>
        <p:txBody>
          <a:bodyPr/>
          <a:lstStyle/>
          <a:p>
            <a:endParaRPr lang="en-US" dirty="0"/>
          </a:p>
        </p:txBody>
      </p:sp>
      <p:sp>
        <p:nvSpPr>
          <p:cNvPr id="4172" name="Rectangle 76"/>
          <p:cNvSpPr>
            <a:spLocks noChangeArrowheads="1"/>
          </p:cNvSpPr>
          <p:nvPr/>
        </p:nvSpPr>
        <p:spPr bwMode="auto">
          <a:xfrm>
            <a:off x="5243513" y="3819525"/>
            <a:ext cx="581025" cy="327025"/>
          </a:xfrm>
          <a:prstGeom prst="rect">
            <a:avLst/>
          </a:prstGeom>
          <a:noFill/>
          <a:ln w="9525">
            <a:noFill/>
            <a:miter lim="800000"/>
            <a:headEnd/>
            <a:tailEnd/>
          </a:ln>
        </p:spPr>
        <p:txBody>
          <a:bodyPr/>
          <a:lstStyle/>
          <a:p>
            <a:endParaRPr lang="en-US" dirty="0"/>
          </a:p>
        </p:txBody>
      </p:sp>
      <p:sp>
        <p:nvSpPr>
          <p:cNvPr id="8" name="TextBox 1"/>
          <p:cNvSpPr txBox="1"/>
          <p:nvPr/>
        </p:nvSpPr>
        <p:spPr>
          <a:xfrm>
            <a:off x="686054" y="2963048"/>
            <a:ext cx="3081083" cy="1724045"/>
          </a:xfrm>
          <a:prstGeom prst="rect">
            <a:avLst/>
          </a:prstGeom>
          <a:noFill/>
          <a:ln>
            <a:no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400" dirty="0" smtClean="0">
                <a:solidFill>
                  <a:srgbClr val="C00000"/>
                </a:solidFill>
                <a:latin typeface="Constantia" panose="02030602050306030303" pitchFamily="18" charset="0"/>
              </a:rPr>
              <a:t>       </a:t>
            </a:r>
            <a:r>
              <a:rPr lang="en-US" sz="2800" b="1" dirty="0" smtClean="0">
                <a:solidFill>
                  <a:schemeClr val="accent6">
                    <a:lumMod val="75000"/>
                  </a:schemeClr>
                </a:solidFill>
                <a:latin typeface="Constantia" panose="02030602050306030303" pitchFamily="18" charset="0"/>
              </a:rPr>
              <a:t>15</a:t>
            </a:r>
            <a:r>
              <a:rPr lang="en-US" sz="2800" dirty="0" smtClean="0">
                <a:solidFill>
                  <a:schemeClr val="accent6">
                    <a:lumMod val="75000"/>
                  </a:schemeClr>
                </a:solidFill>
                <a:latin typeface="Constantia" panose="02030602050306030303" pitchFamily="18" charset="0"/>
              </a:rPr>
              <a:t> percent of students were chronically absent in 2016-17. </a:t>
            </a:r>
            <a:endParaRPr lang="en-US" sz="2800" dirty="0">
              <a:solidFill>
                <a:schemeClr val="accent6">
                  <a:lumMod val="75000"/>
                </a:schemeClr>
              </a:solidFill>
              <a:latin typeface="Constantia" panose="02030602050306030303" pitchFamily="18" charset="0"/>
            </a:endParaRPr>
          </a:p>
        </p:txBody>
      </p:sp>
      <p:graphicFrame>
        <p:nvGraphicFramePr>
          <p:cNvPr id="10" name="Chart 9"/>
          <p:cNvGraphicFramePr>
            <a:graphicFrameLocks/>
          </p:cNvGraphicFramePr>
          <p:nvPr>
            <p:extLst>
              <p:ext uri="{D42A27DB-BD31-4B8C-83A1-F6EECF244321}">
                <p14:modId xmlns:p14="http://schemas.microsoft.com/office/powerpoint/2010/main" val="3042748309"/>
              </p:ext>
            </p:extLst>
          </p:nvPr>
        </p:nvGraphicFramePr>
        <p:xfrm>
          <a:off x="2128838" y="247619"/>
          <a:ext cx="7391400" cy="556259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577906" y="1160186"/>
            <a:ext cx="3189232" cy="1631216"/>
          </a:xfrm>
          <a:prstGeom prst="rect">
            <a:avLst/>
          </a:prstGeom>
          <a:noFill/>
        </p:spPr>
        <p:txBody>
          <a:bodyPr wrap="square" rtlCol="0">
            <a:spAutoFit/>
          </a:bodyPr>
          <a:lstStyle/>
          <a:p>
            <a:pPr algn="ctr"/>
            <a:r>
              <a:rPr lang="en-US" sz="2400" dirty="0" smtClean="0">
                <a:solidFill>
                  <a:schemeClr val="accent5">
                    <a:lumMod val="50000"/>
                  </a:schemeClr>
                </a:solidFill>
                <a:latin typeface="Constantia" panose="02030602050306030303" pitchFamily="18" charset="0"/>
              </a:rPr>
              <a:t>      </a:t>
            </a:r>
            <a:r>
              <a:rPr lang="en-US" sz="2800" dirty="0" smtClean="0">
                <a:solidFill>
                  <a:schemeClr val="accent5">
                    <a:lumMod val="50000"/>
                  </a:schemeClr>
                </a:solidFill>
                <a:latin typeface="Constantia" panose="02030602050306030303" pitchFamily="18" charset="0"/>
              </a:rPr>
              <a:t>Most students attended regularly;</a:t>
            </a:r>
          </a:p>
          <a:p>
            <a:pPr algn="ctr"/>
            <a:endParaRPr lang="en-US" sz="2000" dirty="0">
              <a:solidFill>
                <a:schemeClr val="accent5">
                  <a:lumMod val="50000"/>
                </a:schemeClr>
              </a:solidFill>
              <a:latin typeface="Constantia" panose="02030602050306030303" pitchFamily="18" charset="0"/>
            </a:endParaRPr>
          </a:p>
          <a:p>
            <a:pPr algn="ctr"/>
            <a:r>
              <a:rPr lang="en-US" sz="2400" dirty="0" smtClean="0">
                <a:solidFill>
                  <a:schemeClr val="accent5">
                    <a:lumMod val="50000"/>
                  </a:schemeClr>
                </a:solidFill>
                <a:latin typeface="Constantia" panose="02030602050306030303" pitchFamily="18" charset="0"/>
              </a:rPr>
              <a:t> </a:t>
            </a:r>
            <a:r>
              <a:rPr lang="en-US" sz="2400" i="1" dirty="0" smtClean="0">
                <a:solidFill>
                  <a:schemeClr val="accent5">
                    <a:lumMod val="50000"/>
                  </a:schemeClr>
                </a:solidFill>
                <a:latin typeface="Constantia" panose="02030602050306030303" pitchFamily="18" charset="0"/>
              </a:rPr>
              <a:t>however...</a:t>
            </a:r>
            <a:endParaRPr lang="en-US" sz="2400" i="1" dirty="0">
              <a:solidFill>
                <a:schemeClr val="accent5">
                  <a:lumMod val="50000"/>
                </a:schemeClr>
              </a:solidFill>
              <a:latin typeface="Constantia" panose="02030602050306030303" pitchFamily="18" charset="0"/>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4474" y="760713"/>
            <a:ext cx="952500" cy="952500"/>
          </a:xfrm>
          <a:prstGeom prst="rect">
            <a:avLst/>
          </a:prstGeom>
        </p:spPr>
      </p:pic>
      <p:pic>
        <p:nvPicPr>
          <p:cNvPr id="15" name="Picture 14"/>
          <p:cNvPicPr>
            <a:picLocks noChangeAspect="1"/>
          </p:cNvPicPr>
          <p:nvPr/>
        </p:nvPicPr>
        <p:blipFill rotWithShape="1">
          <a:blip r:embed="rId5">
            <a:extLst>
              <a:ext uri="{28A0092B-C50C-407E-A947-70E740481C1C}">
                <a14:useLocalDpi xmlns:a14="http://schemas.microsoft.com/office/drawing/2010/main" val="0"/>
              </a:ext>
            </a:extLst>
          </a:blip>
          <a:srcRect l="76981" t="40880" r="-1371" b="39072"/>
          <a:stretch/>
        </p:blipFill>
        <p:spPr>
          <a:xfrm>
            <a:off x="254474" y="2791402"/>
            <a:ext cx="962499" cy="705243"/>
          </a:xfrm>
          <a:prstGeom prst="rect">
            <a:avLst/>
          </a:prstGeom>
        </p:spPr>
      </p:pic>
    </p:spTree>
    <p:extLst>
      <p:ext uri="{BB962C8B-B14F-4D97-AF65-F5344CB8AC3E}">
        <p14:creationId xmlns:p14="http://schemas.microsoft.com/office/powerpoint/2010/main" val="2735435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436493382"/>
              </p:ext>
            </p:extLst>
          </p:nvPr>
        </p:nvGraphicFramePr>
        <p:xfrm>
          <a:off x="228600" y="228600"/>
          <a:ext cx="8763000"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47023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463545696"/>
              </p:ext>
            </p:extLst>
          </p:nvPr>
        </p:nvGraphicFramePr>
        <p:xfrm>
          <a:off x="304800" y="152400"/>
          <a:ext cx="8458200" cy="5715000"/>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Straight Connector 3"/>
          <p:cNvCxnSpPr/>
          <p:nvPr/>
        </p:nvCxnSpPr>
        <p:spPr>
          <a:xfrm>
            <a:off x="914400" y="2590800"/>
            <a:ext cx="7696200" cy="0"/>
          </a:xfrm>
          <a:prstGeom prst="line">
            <a:avLst/>
          </a:prstGeom>
          <a:ln w="9525"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479472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328178223"/>
              </p:ext>
            </p:extLst>
          </p:nvPr>
        </p:nvGraphicFramePr>
        <p:xfrm>
          <a:off x="152400" y="152400"/>
          <a:ext cx="8839199" cy="5715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33904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77324184"/>
              </p:ext>
            </p:extLst>
          </p:nvPr>
        </p:nvGraphicFramePr>
        <p:xfrm>
          <a:off x="152400" y="0"/>
          <a:ext cx="8839200" cy="5638800"/>
        </p:xfrm>
        <a:graphic>
          <a:graphicData uri="http://schemas.openxmlformats.org/drawingml/2006/chart">
            <c:chart xmlns:c="http://schemas.openxmlformats.org/drawingml/2006/chart" xmlns:r="http://schemas.openxmlformats.org/officeDocument/2006/relationships" r:id="rId3"/>
          </a:graphicData>
        </a:graphic>
      </p:graphicFrame>
      <p:sp>
        <p:nvSpPr>
          <p:cNvPr id="3" name="Round Diagonal Corner Rectangle 2"/>
          <p:cNvSpPr/>
          <p:nvPr/>
        </p:nvSpPr>
        <p:spPr>
          <a:xfrm>
            <a:off x="7239000" y="838200"/>
            <a:ext cx="1752600" cy="2590800"/>
          </a:xfrm>
          <a:prstGeom prst="round2DiagRect">
            <a:avLst/>
          </a:prstGeom>
          <a:solidFill>
            <a:schemeClr val="bg2"/>
          </a:solidFill>
          <a:ln w="12700">
            <a:solidFill>
              <a:srgbClr val="C00000"/>
            </a:solidFill>
          </a:ln>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smtClean="0">
                <a:solidFill>
                  <a:srgbClr val="C00000"/>
                </a:solidFill>
                <a:latin typeface="Constantia" panose="02030602050306030303" pitchFamily="18" charset="0"/>
              </a:rPr>
              <a:t>Students who experience homelessness are </a:t>
            </a:r>
            <a:r>
              <a:rPr lang="en-US" b="1" dirty="0" smtClean="0">
                <a:solidFill>
                  <a:srgbClr val="C00000"/>
                </a:solidFill>
                <a:latin typeface="Constantia" panose="02030602050306030303" pitchFamily="18" charset="0"/>
              </a:rPr>
              <a:t>2.2 times more likely</a:t>
            </a:r>
            <a:r>
              <a:rPr lang="en-US" dirty="0" smtClean="0">
                <a:solidFill>
                  <a:srgbClr val="C00000"/>
                </a:solidFill>
                <a:latin typeface="Constantia" panose="02030602050306030303" pitchFamily="18" charset="0"/>
              </a:rPr>
              <a:t> to be chronically absent than non-homeless students.</a:t>
            </a:r>
            <a:endParaRPr lang="en-US" dirty="0">
              <a:solidFill>
                <a:srgbClr val="C00000"/>
              </a:solidFill>
              <a:latin typeface="Constantia" panose="02030602050306030303" pitchFamily="18" charset="0"/>
            </a:endParaRPr>
          </a:p>
        </p:txBody>
      </p:sp>
    </p:spTree>
    <p:extLst>
      <p:ext uri="{BB962C8B-B14F-4D97-AF65-F5344CB8AC3E}">
        <p14:creationId xmlns:p14="http://schemas.microsoft.com/office/powerpoint/2010/main" val="3026478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2359025096"/>
              </p:ext>
            </p:extLst>
          </p:nvPr>
        </p:nvGraphicFramePr>
        <p:xfrm>
          <a:off x="228600" y="152400"/>
          <a:ext cx="8763000" cy="5638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71122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44947929"/>
              </p:ext>
            </p:extLst>
          </p:nvPr>
        </p:nvGraphicFramePr>
        <p:xfrm>
          <a:off x="0" y="76200"/>
          <a:ext cx="9144000" cy="5638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9694116"/>
      </p:ext>
    </p:extLst>
  </p:cSld>
  <p:clrMapOvr>
    <a:masterClrMapping/>
  </p:clrMapOvr>
</p:sld>
</file>

<file path=ppt/theme/theme1.xml><?xml version="1.0" encoding="utf-8"?>
<a:theme xmlns:a="http://schemas.openxmlformats.org/drawingml/2006/main" name="State of Ed Revis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PED Deep Look Template" id="{4C3FCD74-B426-4825-81DD-082CEF9501D6}" vid="{F26740B7-7D21-45EB-81F0-4F1CF87BF0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BB5612C698ADA40A18C89794A592878" ma:contentTypeVersion="0" ma:contentTypeDescription="Create a new document." ma:contentTypeScope="" ma:versionID="dafa8d45c27c2defc0382c5a1b5dc8c7">
  <xsd:schema xmlns:xsd="http://www.w3.org/2001/XMLSchema" xmlns:xs="http://www.w3.org/2001/XMLSchema" xmlns:p="http://schemas.microsoft.com/office/2006/metadata/properties" targetNamespace="http://schemas.microsoft.com/office/2006/metadata/properties" ma:root="true" ma:fieldsID="27b4a4f76bea50102067bc7ec8c6d4d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33FACC4-42DA-4ECD-BBFA-FFE6291692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A559ECB-9DE6-42D0-B208-8458DA133D21}">
  <ds:schemaRefs>
    <ds:schemaRef ds:uri="http://schemas.microsoft.com/sharepoint/v3/contenttype/forms"/>
  </ds:schemaRefs>
</ds:datastoreItem>
</file>

<file path=customXml/itemProps3.xml><?xml version="1.0" encoding="utf-8"?>
<ds:datastoreItem xmlns:ds="http://schemas.openxmlformats.org/officeDocument/2006/customXml" ds:itemID="{E5801646-191F-4782-B1D2-4F1BE87E2945}">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SPED Deep Look Template</Template>
  <TotalTime>23601</TotalTime>
  <Words>2240</Words>
  <Application>Microsoft Office PowerPoint</Application>
  <PresentationFormat>On-screen Show (4:3)</PresentationFormat>
  <Paragraphs>183</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ＭＳ Ｐゴシック</vt:lpstr>
      <vt:lpstr>Arial</vt:lpstr>
      <vt:lpstr>Calibri</vt:lpstr>
      <vt:lpstr>Constantia</vt:lpstr>
      <vt:lpstr>State of Ed Revised</vt:lpstr>
      <vt:lpstr>Chronic Absenteeism in the Washoe County School District: Focus on Homelessness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RTI2 Year Two Evaluation</dc:title>
  <dc:creator>Techsup</dc:creator>
  <cp:lastModifiedBy>Devencenzi, Dorthy</cp:lastModifiedBy>
  <cp:revision>949</cp:revision>
  <cp:lastPrinted>2018-04-17T16:13:14Z</cp:lastPrinted>
  <dcterms:created xsi:type="dcterms:W3CDTF">2009-12-17T18:09:19Z</dcterms:created>
  <dcterms:modified xsi:type="dcterms:W3CDTF">2018-05-29T21:47:22Z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0x0101008BB5612C698ADA40A18C89794A592878</vt:lpwstr>
  </property>
</Properties>
</file>